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37465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37465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37465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23425" y="987212"/>
            <a:ext cx="374015" cy="0"/>
          </a:xfrm>
          <a:custGeom>
            <a:avLst/>
            <a:gdLst/>
            <a:ahLst/>
            <a:cxnLst/>
            <a:rect l="l" t="t" r="r" b="b"/>
            <a:pathLst>
              <a:path w="374015" h="0">
                <a:moveTo>
                  <a:pt x="0" y="0"/>
                </a:moveTo>
                <a:lnTo>
                  <a:pt x="373499" y="0"/>
                </a:lnTo>
              </a:path>
            </a:pathLst>
          </a:custGeom>
          <a:ln w="19049">
            <a:solidFill>
              <a:srgbClr val="3746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492525" y="0"/>
            <a:ext cx="651510" cy="775970"/>
          </a:xfrm>
          <a:custGeom>
            <a:avLst/>
            <a:gdLst/>
            <a:ahLst/>
            <a:cxnLst/>
            <a:rect l="l" t="t" r="r" b="b"/>
            <a:pathLst>
              <a:path w="651509" h="775970">
                <a:moveTo>
                  <a:pt x="419006" y="775398"/>
                </a:moveTo>
                <a:lnTo>
                  <a:pt x="0" y="533366"/>
                </a:lnTo>
                <a:lnTo>
                  <a:pt x="0" y="49305"/>
                </a:lnTo>
                <a:lnTo>
                  <a:pt x="85359" y="0"/>
                </a:lnTo>
                <a:lnTo>
                  <a:pt x="651475" y="0"/>
                </a:lnTo>
                <a:lnTo>
                  <a:pt x="651475" y="641340"/>
                </a:lnTo>
                <a:lnTo>
                  <a:pt x="419006" y="775398"/>
                </a:lnTo>
                <a:close/>
              </a:path>
            </a:pathLst>
          </a:custGeom>
          <a:solidFill>
            <a:srgbClr val="AEC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551744" y="3267837"/>
            <a:ext cx="592455" cy="968375"/>
          </a:xfrm>
          <a:custGeom>
            <a:avLst/>
            <a:gdLst/>
            <a:ahLst/>
            <a:cxnLst/>
            <a:rect l="l" t="t" r="r" b="b"/>
            <a:pathLst>
              <a:path w="592454" h="968375">
                <a:moveTo>
                  <a:pt x="419006" y="968120"/>
                </a:moveTo>
                <a:lnTo>
                  <a:pt x="0" y="726093"/>
                </a:lnTo>
                <a:lnTo>
                  <a:pt x="0" y="242032"/>
                </a:lnTo>
                <a:lnTo>
                  <a:pt x="419006" y="0"/>
                </a:lnTo>
                <a:lnTo>
                  <a:pt x="592255" y="99908"/>
                </a:lnTo>
                <a:lnTo>
                  <a:pt x="592255" y="868214"/>
                </a:lnTo>
                <a:lnTo>
                  <a:pt x="419006" y="968120"/>
                </a:lnTo>
                <a:close/>
              </a:path>
            </a:pathLst>
          </a:custGeom>
          <a:solidFill>
            <a:srgbClr val="9FCB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606685" y="2547378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6" y="968120"/>
                </a:moveTo>
                <a:lnTo>
                  <a:pt x="0" y="726092"/>
                </a:lnTo>
                <a:lnTo>
                  <a:pt x="0" y="242032"/>
                </a:lnTo>
                <a:lnTo>
                  <a:pt x="419006" y="0"/>
                </a:lnTo>
                <a:lnTo>
                  <a:pt x="838709" y="242032"/>
                </a:lnTo>
                <a:lnTo>
                  <a:pt x="838709" y="726092"/>
                </a:lnTo>
                <a:lnTo>
                  <a:pt x="419006" y="968120"/>
                </a:lnTo>
                <a:close/>
              </a:path>
            </a:pathLst>
          </a:custGeom>
          <a:solidFill>
            <a:srgbClr val="AEC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7103477" y="0"/>
            <a:ext cx="838835" cy="815340"/>
          </a:xfrm>
          <a:custGeom>
            <a:avLst/>
            <a:gdLst/>
            <a:ahLst/>
            <a:cxnLst/>
            <a:rect l="l" t="t" r="r" b="b"/>
            <a:pathLst>
              <a:path w="838834" h="815340">
                <a:moveTo>
                  <a:pt x="419004" y="814748"/>
                </a:moveTo>
                <a:lnTo>
                  <a:pt x="0" y="572721"/>
                </a:lnTo>
                <a:lnTo>
                  <a:pt x="0" y="88660"/>
                </a:lnTo>
                <a:lnTo>
                  <a:pt x="153488" y="0"/>
                </a:lnTo>
                <a:lnTo>
                  <a:pt x="684964" y="0"/>
                </a:lnTo>
                <a:lnTo>
                  <a:pt x="838709" y="88660"/>
                </a:lnTo>
                <a:lnTo>
                  <a:pt x="838709" y="572721"/>
                </a:lnTo>
                <a:lnTo>
                  <a:pt x="419004" y="814748"/>
                </a:lnTo>
                <a:close/>
              </a:path>
            </a:pathLst>
          </a:custGeom>
          <a:solidFill>
            <a:srgbClr val="9FCB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684072" y="318466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5" y="968120"/>
                </a:moveTo>
                <a:lnTo>
                  <a:pt x="0" y="726093"/>
                </a:lnTo>
                <a:lnTo>
                  <a:pt x="0" y="242032"/>
                </a:lnTo>
                <a:lnTo>
                  <a:pt x="419005" y="0"/>
                </a:lnTo>
                <a:lnTo>
                  <a:pt x="838709" y="242032"/>
                </a:lnTo>
                <a:lnTo>
                  <a:pt x="838709" y="726093"/>
                </a:lnTo>
                <a:lnTo>
                  <a:pt x="419005" y="968120"/>
                </a:lnTo>
                <a:close/>
              </a:path>
            </a:pathLst>
          </a:custGeom>
          <a:solidFill>
            <a:srgbClr val="9FCBFC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6684072" y="318466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5" y="0"/>
                </a:moveTo>
                <a:lnTo>
                  <a:pt x="0" y="242032"/>
                </a:lnTo>
                <a:lnTo>
                  <a:pt x="0" y="726093"/>
                </a:lnTo>
                <a:lnTo>
                  <a:pt x="419005" y="968120"/>
                </a:lnTo>
                <a:lnTo>
                  <a:pt x="838709" y="726093"/>
                </a:lnTo>
                <a:lnTo>
                  <a:pt x="838709" y="242032"/>
                </a:lnTo>
                <a:lnTo>
                  <a:pt x="419005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6109895" y="1194084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6" y="968120"/>
                </a:moveTo>
                <a:lnTo>
                  <a:pt x="0" y="726093"/>
                </a:lnTo>
                <a:lnTo>
                  <a:pt x="0" y="242032"/>
                </a:lnTo>
                <a:lnTo>
                  <a:pt x="419006" y="0"/>
                </a:lnTo>
                <a:lnTo>
                  <a:pt x="838709" y="242032"/>
                </a:lnTo>
                <a:lnTo>
                  <a:pt x="838709" y="726093"/>
                </a:lnTo>
                <a:lnTo>
                  <a:pt x="419006" y="968120"/>
                </a:lnTo>
                <a:close/>
              </a:path>
            </a:pathLst>
          </a:custGeom>
          <a:solidFill>
            <a:srgbClr val="AEC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6109895" y="1194084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6" y="0"/>
                </a:moveTo>
                <a:lnTo>
                  <a:pt x="0" y="242032"/>
                </a:lnTo>
                <a:lnTo>
                  <a:pt x="0" y="726093"/>
                </a:lnTo>
                <a:lnTo>
                  <a:pt x="419006" y="968120"/>
                </a:lnTo>
                <a:lnTo>
                  <a:pt x="838709" y="726093"/>
                </a:lnTo>
                <a:lnTo>
                  <a:pt x="838709" y="242032"/>
                </a:lnTo>
                <a:lnTo>
                  <a:pt x="419006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6109895" y="697741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6" y="968120"/>
                </a:moveTo>
                <a:lnTo>
                  <a:pt x="0" y="726093"/>
                </a:lnTo>
                <a:lnTo>
                  <a:pt x="0" y="242032"/>
                </a:lnTo>
                <a:lnTo>
                  <a:pt x="419006" y="0"/>
                </a:lnTo>
                <a:lnTo>
                  <a:pt x="838709" y="242032"/>
                </a:lnTo>
                <a:lnTo>
                  <a:pt x="838709" y="726093"/>
                </a:lnTo>
                <a:lnTo>
                  <a:pt x="419006" y="968120"/>
                </a:lnTo>
                <a:close/>
              </a:path>
            </a:pathLst>
          </a:custGeom>
          <a:solidFill>
            <a:srgbClr val="AEC7FF">
              <a:alpha val="2470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6109895" y="697741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6" y="0"/>
                </a:moveTo>
                <a:lnTo>
                  <a:pt x="0" y="242032"/>
                </a:lnTo>
                <a:lnTo>
                  <a:pt x="0" y="726093"/>
                </a:lnTo>
                <a:lnTo>
                  <a:pt x="419006" y="968120"/>
                </a:lnTo>
                <a:lnTo>
                  <a:pt x="838709" y="726093"/>
                </a:lnTo>
                <a:lnTo>
                  <a:pt x="838709" y="242032"/>
                </a:lnTo>
                <a:lnTo>
                  <a:pt x="419006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5634164" y="0"/>
            <a:ext cx="2792095" cy="2162810"/>
          </a:xfrm>
          <a:custGeom>
            <a:avLst/>
            <a:gdLst/>
            <a:ahLst/>
            <a:cxnLst/>
            <a:rect l="l" t="t" r="r" b="b"/>
            <a:pathLst>
              <a:path w="2792095" h="2162810">
                <a:moveTo>
                  <a:pt x="838708" y="0"/>
                </a:moveTo>
                <a:lnTo>
                  <a:pt x="0" y="0"/>
                </a:lnTo>
                <a:lnTo>
                  <a:pt x="0" y="297472"/>
                </a:lnTo>
                <a:lnTo>
                  <a:pt x="419011" y="539508"/>
                </a:lnTo>
                <a:lnTo>
                  <a:pt x="838708" y="297472"/>
                </a:lnTo>
                <a:lnTo>
                  <a:pt x="838708" y="0"/>
                </a:lnTo>
                <a:close/>
              </a:path>
              <a:path w="2792095" h="2162810">
                <a:moveTo>
                  <a:pt x="2791879" y="1436116"/>
                </a:moveTo>
                <a:lnTo>
                  <a:pt x="2372169" y="1194079"/>
                </a:lnTo>
                <a:lnTo>
                  <a:pt x="1953171" y="1436116"/>
                </a:lnTo>
                <a:lnTo>
                  <a:pt x="1953171" y="1920176"/>
                </a:lnTo>
                <a:lnTo>
                  <a:pt x="2372169" y="2162200"/>
                </a:lnTo>
                <a:lnTo>
                  <a:pt x="2791879" y="1920176"/>
                </a:lnTo>
                <a:lnTo>
                  <a:pt x="2791879" y="1436116"/>
                </a:lnTo>
                <a:close/>
              </a:path>
            </a:pathLst>
          </a:custGeom>
          <a:solidFill>
            <a:srgbClr val="68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7017892" y="2075056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5" y="968120"/>
                </a:moveTo>
                <a:lnTo>
                  <a:pt x="0" y="726092"/>
                </a:lnTo>
                <a:lnTo>
                  <a:pt x="0" y="242032"/>
                </a:lnTo>
                <a:lnTo>
                  <a:pt x="419005" y="0"/>
                </a:lnTo>
                <a:lnTo>
                  <a:pt x="838709" y="242032"/>
                </a:lnTo>
                <a:lnTo>
                  <a:pt x="838709" y="726092"/>
                </a:lnTo>
                <a:lnTo>
                  <a:pt x="419005" y="968120"/>
                </a:lnTo>
                <a:close/>
              </a:path>
            </a:pathLst>
          </a:custGeom>
          <a:solidFill>
            <a:srgbClr val="9FCBFC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7017892" y="2075056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5" y="0"/>
                </a:moveTo>
                <a:lnTo>
                  <a:pt x="0" y="242032"/>
                </a:lnTo>
                <a:lnTo>
                  <a:pt x="0" y="726092"/>
                </a:lnTo>
                <a:lnTo>
                  <a:pt x="419005" y="968120"/>
                </a:lnTo>
                <a:lnTo>
                  <a:pt x="838709" y="726092"/>
                </a:lnTo>
                <a:lnTo>
                  <a:pt x="838709" y="242032"/>
                </a:lnTo>
                <a:lnTo>
                  <a:pt x="419005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5193798" y="0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5" h="968375">
                <a:moveTo>
                  <a:pt x="419006" y="968120"/>
                </a:moveTo>
                <a:lnTo>
                  <a:pt x="0" y="726093"/>
                </a:lnTo>
                <a:lnTo>
                  <a:pt x="0" y="242032"/>
                </a:lnTo>
                <a:lnTo>
                  <a:pt x="419006" y="0"/>
                </a:lnTo>
                <a:lnTo>
                  <a:pt x="838709" y="242032"/>
                </a:lnTo>
                <a:lnTo>
                  <a:pt x="838709" y="726093"/>
                </a:lnTo>
                <a:lnTo>
                  <a:pt x="419006" y="968120"/>
                </a:lnTo>
                <a:close/>
              </a:path>
            </a:pathLst>
          </a:custGeom>
          <a:solidFill>
            <a:srgbClr val="68DAF7">
              <a:alpha val="3411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5193798" y="0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5" h="968375">
                <a:moveTo>
                  <a:pt x="419006" y="0"/>
                </a:moveTo>
                <a:lnTo>
                  <a:pt x="0" y="242032"/>
                </a:lnTo>
                <a:lnTo>
                  <a:pt x="0" y="726093"/>
                </a:lnTo>
                <a:lnTo>
                  <a:pt x="419006" y="968120"/>
                </a:lnTo>
                <a:lnTo>
                  <a:pt x="838709" y="726093"/>
                </a:lnTo>
                <a:lnTo>
                  <a:pt x="838709" y="242032"/>
                </a:lnTo>
                <a:lnTo>
                  <a:pt x="419006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8068890" y="1622201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6" y="968120"/>
                </a:moveTo>
                <a:lnTo>
                  <a:pt x="0" y="726093"/>
                </a:lnTo>
                <a:lnTo>
                  <a:pt x="0" y="242032"/>
                </a:lnTo>
                <a:lnTo>
                  <a:pt x="419006" y="0"/>
                </a:lnTo>
                <a:lnTo>
                  <a:pt x="838710" y="242032"/>
                </a:lnTo>
                <a:lnTo>
                  <a:pt x="838710" y="726093"/>
                </a:lnTo>
                <a:lnTo>
                  <a:pt x="419006" y="968120"/>
                </a:lnTo>
                <a:close/>
              </a:path>
            </a:pathLst>
          </a:custGeom>
          <a:solidFill>
            <a:srgbClr val="68DAF7">
              <a:alpha val="3411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8068890" y="1622201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6" y="0"/>
                </a:moveTo>
                <a:lnTo>
                  <a:pt x="0" y="242032"/>
                </a:lnTo>
                <a:lnTo>
                  <a:pt x="0" y="726093"/>
                </a:lnTo>
                <a:lnTo>
                  <a:pt x="419006" y="968120"/>
                </a:lnTo>
                <a:lnTo>
                  <a:pt x="838710" y="726093"/>
                </a:lnTo>
                <a:lnTo>
                  <a:pt x="838710" y="242032"/>
                </a:lnTo>
                <a:lnTo>
                  <a:pt x="419006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5115336" y="3655978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5" h="968375">
                <a:moveTo>
                  <a:pt x="419006" y="968120"/>
                </a:moveTo>
                <a:lnTo>
                  <a:pt x="0" y="726088"/>
                </a:lnTo>
                <a:lnTo>
                  <a:pt x="0" y="242027"/>
                </a:lnTo>
                <a:lnTo>
                  <a:pt x="419006" y="0"/>
                </a:lnTo>
                <a:lnTo>
                  <a:pt x="838709" y="242027"/>
                </a:lnTo>
                <a:lnTo>
                  <a:pt x="838709" y="726088"/>
                </a:lnTo>
                <a:lnTo>
                  <a:pt x="419006" y="968120"/>
                </a:lnTo>
                <a:close/>
              </a:path>
            </a:pathLst>
          </a:custGeom>
          <a:solidFill>
            <a:srgbClr val="68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6606679" y="3924699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5" y="968120"/>
                </a:moveTo>
                <a:lnTo>
                  <a:pt x="0" y="726088"/>
                </a:lnTo>
                <a:lnTo>
                  <a:pt x="0" y="242027"/>
                </a:lnTo>
                <a:lnTo>
                  <a:pt x="419005" y="0"/>
                </a:lnTo>
                <a:lnTo>
                  <a:pt x="838709" y="242027"/>
                </a:lnTo>
                <a:lnTo>
                  <a:pt x="838709" y="726088"/>
                </a:lnTo>
                <a:lnTo>
                  <a:pt x="419005" y="968120"/>
                </a:lnTo>
                <a:close/>
              </a:path>
            </a:pathLst>
          </a:custGeom>
          <a:solidFill>
            <a:srgbClr val="AEC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6247406" y="5053659"/>
            <a:ext cx="311785" cy="90170"/>
          </a:xfrm>
          <a:custGeom>
            <a:avLst/>
            <a:gdLst/>
            <a:ahLst/>
            <a:cxnLst/>
            <a:rect l="l" t="t" r="r" b="b"/>
            <a:pathLst>
              <a:path w="311784" h="90170">
                <a:moveTo>
                  <a:pt x="311326" y="89840"/>
                </a:moveTo>
                <a:lnTo>
                  <a:pt x="0" y="89840"/>
                </a:lnTo>
                <a:lnTo>
                  <a:pt x="155533" y="0"/>
                </a:lnTo>
                <a:lnTo>
                  <a:pt x="311326" y="89840"/>
                </a:lnTo>
                <a:close/>
              </a:path>
            </a:pathLst>
          </a:custGeom>
          <a:solidFill>
            <a:srgbClr val="9FCB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7178796" y="3533340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5" y="968120"/>
                </a:moveTo>
                <a:lnTo>
                  <a:pt x="0" y="726088"/>
                </a:lnTo>
                <a:lnTo>
                  <a:pt x="0" y="242027"/>
                </a:lnTo>
                <a:lnTo>
                  <a:pt x="419005" y="0"/>
                </a:lnTo>
                <a:lnTo>
                  <a:pt x="838709" y="242027"/>
                </a:lnTo>
                <a:lnTo>
                  <a:pt x="838709" y="726088"/>
                </a:lnTo>
                <a:lnTo>
                  <a:pt x="419005" y="968120"/>
                </a:lnTo>
                <a:close/>
              </a:path>
            </a:pathLst>
          </a:custGeom>
          <a:solidFill>
            <a:srgbClr val="AEC7FF">
              <a:alpha val="2470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7178796" y="3533340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5" y="968120"/>
                </a:moveTo>
                <a:lnTo>
                  <a:pt x="0" y="726088"/>
                </a:lnTo>
                <a:lnTo>
                  <a:pt x="0" y="242027"/>
                </a:lnTo>
                <a:lnTo>
                  <a:pt x="419005" y="0"/>
                </a:lnTo>
                <a:lnTo>
                  <a:pt x="838709" y="242027"/>
                </a:lnTo>
                <a:lnTo>
                  <a:pt x="838709" y="726088"/>
                </a:lnTo>
                <a:lnTo>
                  <a:pt x="419005" y="96812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6606685" y="4609408"/>
            <a:ext cx="838835" cy="534670"/>
          </a:xfrm>
          <a:custGeom>
            <a:avLst/>
            <a:gdLst/>
            <a:ahLst/>
            <a:cxnLst/>
            <a:rect l="l" t="t" r="r" b="b"/>
            <a:pathLst>
              <a:path w="838834" h="534670">
                <a:moveTo>
                  <a:pt x="838709" y="534091"/>
                </a:moveTo>
                <a:lnTo>
                  <a:pt x="0" y="534091"/>
                </a:lnTo>
                <a:lnTo>
                  <a:pt x="0" y="242027"/>
                </a:lnTo>
                <a:lnTo>
                  <a:pt x="419006" y="0"/>
                </a:lnTo>
                <a:lnTo>
                  <a:pt x="838709" y="242027"/>
                </a:lnTo>
                <a:lnTo>
                  <a:pt x="838709" y="534091"/>
                </a:lnTo>
                <a:close/>
              </a:path>
            </a:pathLst>
          </a:custGeom>
          <a:solidFill>
            <a:srgbClr val="AEC7FF">
              <a:alpha val="2470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6606685" y="4609408"/>
            <a:ext cx="838835" cy="534670"/>
          </a:xfrm>
          <a:custGeom>
            <a:avLst/>
            <a:gdLst/>
            <a:ahLst/>
            <a:cxnLst/>
            <a:rect l="l" t="t" r="r" b="b"/>
            <a:pathLst>
              <a:path w="838834" h="534670">
                <a:moveTo>
                  <a:pt x="0" y="534091"/>
                </a:moveTo>
                <a:lnTo>
                  <a:pt x="0" y="242027"/>
                </a:lnTo>
                <a:lnTo>
                  <a:pt x="419006" y="0"/>
                </a:lnTo>
                <a:lnTo>
                  <a:pt x="838709" y="242027"/>
                </a:lnTo>
                <a:lnTo>
                  <a:pt x="838709" y="534091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5526542" y="4128299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5" h="968375">
                <a:moveTo>
                  <a:pt x="419006" y="968120"/>
                </a:moveTo>
                <a:lnTo>
                  <a:pt x="0" y="726088"/>
                </a:lnTo>
                <a:lnTo>
                  <a:pt x="0" y="242027"/>
                </a:lnTo>
                <a:lnTo>
                  <a:pt x="419006" y="0"/>
                </a:lnTo>
                <a:lnTo>
                  <a:pt x="838709" y="242027"/>
                </a:lnTo>
                <a:lnTo>
                  <a:pt x="838709" y="726088"/>
                </a:lnTo>
                <a:lnTo>
                  <a:pt x="419006" y="968120"/>
                </a:lnTo>
                <a:close/>
              </a:path>
            </a:pathLst>
          </a:custGeom>
          <a:solidFill>
            <a:srgbClr val="68DAF7">
              <a:alpha val="3411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5526542" y="4128299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5" h="968375">
                <a:moveTo>
                  <a:pt x="419006" y="968120"/>
                </a:moveTo>
                <a:lnTo>
                  <a:pt x="0" y="726088"/>
                </a:lnTo>
                <a:lnTo>
                  <a:pt x="0" y="242027"/>
                </a:lnTo>
                <a:lnTo>
                  <a:pt x="419006" y="0"/>
                </a:lnTo>
                <a:lnTo>
                  <a:pt x="838709" y="242027"/>
                </a:lnTo>
                <a:lnTo>
                  <a:pt x="838709" y="726088"/>
                </a:lnTo>
                <a:lnTo>
                  <a:pt x="419006" y="96812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8117297" y="2852237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6" y="968120"/>
                </a:moveTo>
                <a:lnTo>
                  <a:pt x="0" y="726093"/>
                </a:lnTo>
                <a:lnTo>
                  <a:pt x="0" y="242032"/>
                </a:lnTo>
                <a:lnTo>
                  <a:pt x="419006" y="0"/>
                </a:lnTo>
                <a:lnTo>
                  <a:pt x="838709" y="242032"/>
                </a:lnTo>
                <a:lnTo>
                  <a:pt x="838709" y="726093"/>
                </a:lnTo>
                <a:lnTo>
                  <a:pt x="419006" y="968120"/>
                </a:lnTo>
                <a:close/>
              </a:path>
            </a:pathLst>
          </a:custGeom>
          <a:solidFill>
            <a:srgbClr val="9FCBFC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8117297" y="2852237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6" y="0"/>
                </a:moveTo>
                <a:lnTo>
                  <a:pt x="0" y="242032"/>
                </a:lnTo>
                <a:lnTo>
                  <a:pt x="0" y="726093"/>
                </a:lnTo>
                <a:lnTo>
                  <a:pt x="419006" y="968120"/>
                </a:lnTo>
                <a:lnTo>
                  <a:pt x="838709" y="726093"/>
                </a:lnTo>
                <a:lnTo>
                  <a:pt x="838709" y="242032"/>
                </a:lnTo>
                <a:lnTo>
                  <a:pt x="419006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8172542" y="303607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5" y="968120"/>
                </a:moveTo>
                <a:lnTo>
                  <a:pt x="0" y="726093"/>
                </a:lnTo>
                <a:lnTo>
                  <a:pt x="0" y="242032"/>
                </a:lnTo>
                <a:lnTo>
                  <a:pt x="419005" y="0"/>
                </a:lnTo>
                <a:lnTo>
                  <a:pt x="838709" y="242032"/>
                </a:lnTo>
                <a:lnTo>
                  <a:pt x="838709" y="726093"/>
                </a:lnTo>
                <a:lnTo>
                  <a:pt x="419005" y="968120"/>
                </a:lnTo>
                <a:close/>
              </a:path>
            </a:pathLst>
          </a:custGeom>
          <a:solidFill>
            <a:srgbClr val="9FCBFC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8172542" y="303607"/>
            <a:ext cx="838835" cy="968375"/>
          </a:xfrm>
          <a:custGeom>
            <a:avLst/>
            <a:gdLst/>
            <a:ahLst/>
            <a:cxnLst/>
            <a:rect l="l" t="t" r="r" b="b"/>
            <a:pathLst>
              <a:path w="838834" h="968375">
                <a:moveTo>
                  <a:pt x="419005" y="0"/>
                </a:moveTo>
                <a:lnTo>
                  <a:pt x="0" y="242032"/>
                </a:lnTo>
                <a:lnTo>
                  <a:pt x="0" y="726093"/>
                </a:lnTo>
                <a:lnTo>
                  <a:pt x="419005" y="968120"/>
                </a:lnTo>
                <a:lnTo>
                  <a:pt x="838709" y="726093"/>
                </a:lnTo>
                <a:lnTo>
                  <a:pt x="838709" y="242032"/>
                </a:lnTo>
                <a:lnTo>
                  <a:pt x="419005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37465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430767" y="4074235"/>
            <a:ext cx="713740" cy="968375"/>
          </a:xfrm>
          <a:custGeom>
            <a:avLst/>
            <a:gdLst/>
            <a:ahLst/>
            <a:cxnLst/>
            <a:rect l="l" t="t" r="r" b="b"/>
            <a:pathLst>
              <a:path w="713740" h="968375">
                <a:moveTo>
                  <a:pt x="419703" y="968120"/>
                </a:moveTo>
                <a:lnTo>
                  <a:pt x="0" y="726092"/>
                </a:lnTo>
                <a:lnTo>
                  <a:pt x="0" y="242032"/>
                </a:lnTo>
                <a:lnTo>
                  <a:pt x="419703" y="0"/>
                </a:lnTo>
                <a:lnTo>
                  <a:pt x="713232" y="169552"/>
                </a:lnTo>
                <a:lnTo>
                  <a:pt x="713232" y="798571"/>
                </a:lnTo>
                <a:lnTo>
                  <a:pt x="419703" y="968120"/>
                </a:lnTo>
                <a:close/>
              </a:path>
            </a:pathLst>
          </a:custGeom>
          <a:solidFill>
            <a:srgbClr val="AEC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818667" y="237172"/>
            <a:ext cx="325755" cy="859790"/>
          </a:xfrm>
          <a:custGeom>
            <a:avLst/>
            <a:gdLst/>
            <a:ahLst/>
            <a:cxnLst/>
            <a:rect l="l" t="t" r="r" b="b"/>
            <a:pathLst>
              <a:path w="325754" h="859790">
                <a:moveTo>
                  <a:pt x="325332" y="859279"/>
                </a:moveTo>
                <a:lnTo>
                  <a:pt x="0" y="671668"/>
                </a:lnTo>
                <a:lnTo>
                  <a:pt x="0" y="187607"/>
                </a:lnTo>
                <a:lnTo>
                  <a:pt x="325332" y="0"/>
                </a:lnTo>
                <a:lnTo>
                  <a:pt x="325332" y="859279"/>
                </a:lnTo>
                <a:close/>
              </a:path>
            </a:pathLst>
          </a:custGeom>
          <a:solidFill>
            <a:srgbClr val="AEC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011414" y="4604010"/>
            <a:ext cx="838835" cy="539750"/>
          </a:xfrm>
          <a:custGeom>
            <a:avLst/>
            <a:gdLst/>
            <a:ahLst/>
            <a:cxnLst/>
            <a:rect l="l" t="t" r="r" b="b"/>
            <a:pathLst>
              <a:path w="838834" h="539750">
                <a:moveTo>
                  <a:pt x="838710" y="539490"/>
                </a:moveTo>
                <a:lnTo>
                  <a:pt x="0" y="539490"/>
                </a:lnTo>
                <a:lnTo>
                  <a:pt x="0" y="242027"/>
                </a:lnTo>
                <a:lnTo>
                  <a:pt x="419703" y="0"/>
                </a:lnTo>
                <a:lnTo>
                  <a:pt x="838710" y="242027"/>
                </a:lnTo>
                <a:lnTo>
                  <a:pt x="838710" y="539490"/>
                </a:lnTo>
                <a:close/>
              </a:path>
            </a:pathLst>
          </a:custGeom>
          <a:solidFill>
            <a:srgbClr val="9FCBFC">
              <a:alpha val="4078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011414" y="4604010"/>
            <a:ext cx="838835" cy="539750"/>
          </a:xfrm>
          <a:custGeom>
            <a:avLst/>
            <a:gdLst/>
            <a:ahLst/>
            <a:cxnLst/>
            <a:rect l="l" t="t" r="r" b="b"/>
            <a:pathLst>
              <a:path w="838834" h="539750">
                <a:moveTo>
                  <a:pt x="838710" y="539490"/>
                </a:moveTo>
                <a:lnTo>
                  <a:pt x="838710" y="242027"/>
                </a:lnTo>
                <a:lnTo>
                  <a:pt x="419703" y="0"/>
                </a:lnTo>
                <a:lnTo>
                  <a:pt x="0" y="242027"/>
                </a:lnTo>
                <a:lnTo>
                  <a:pt x="0" y="53949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430777" y="0"/>
            <a:ext cx="713740" cy="610235"/>
          </a:xfrm>
          <a:custGeom>
            <a:avLst/>
            <a:gdLst/>
            <a:ahLst/>
            <a:cxnLst/>
            <a:rect l="l" t="t" r="r" b="b"/>
            <a:pathLst>
              <a:path w="713740" h="610235">
                <a:moveTo>
                  <a:pt x="419702" y="610097"/>
                </a:moveTo>
                <a:lnTo>
                  <a:pt x="0" y="368070"/>
                </a:lnTo>
                <a:lnTo>
                  <a:pt x="0" y="0"/>
                </a:lnTo>
                <a:lnTo>
                  <a:pt x="713222" y="0"/>
                </a:lnTo>
                <a:lnTo>
                  <a:pt x="713222" y="440554"/>
                </a:lnTo>
                <a:lnTo>
                  <a:pt x="419702" y="610097"/>
                </a:lnTo>
                <a:close/>
              </a:path>
            </a:pathLst>
          </a:custGeom>
          <a:solidFill>
            <a:srgbClr val="68DAF7">
              <a:alpha val="3411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8430777" y="0"/>
            <a:ext cx="713740" cy="610235"/>
          </a:xfrm>
          <a:custGeom>
            <a:avLst/>
            <a:gdLst/>
            <a:ahLst/>
            <a:cxnLst/>
            <a:rect l="l" t="t" r="r" b="b"/>
            <a:pathLst>
              <a:path w="713740" h="610235">
                <a:moveTo>
                  <a:pt x="713222" y="440554"/>
                </a:moveTo>
                <a:lnTo>
                  <a:pt x="419702" y="610097"/>
                </a:lnTo>
                <a:lnTo>
                  <a:pt x="0" y="368070"/>
                </a:lnTo>
                <a:lnTo>
                  <a:pt x="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4074235"/>
            <a:ext cx="715010" cy="968375"/>
          </a:xfrm>
          <a:custGeom>
            <a:avLst/>
            <a:gdLst/>
            <a:ahLst/>
            <a:cxnLst/>
            <a:rect l="l" t="t" r="r" b="b"/>
            <a:pathLst>
              <a:path w="715010" h="968375">
                <a:moveTo>
                  <a:pt x="294870" y="968120"/>
                </a:moveTo>
                <a:lnTo>
                  <a:pt x="0" y="797796"/>
                </a:lnTo>
                <a:lnTo>
                  <a:pt x="0" y="170327"/>
                </a:lnTo>
                <a:lnTo>
                  <a:pt x="294870" y="0"/>
                </a:lnTo>
                <a:lnTo>
                  <a:pt x="714573" y="242032"/>
                </a:lnTo>
                <a:lnTo>
                  <a:pt x="714573" y="726092"/>
                </a:lnTo>
                <a:lnTo>
                  <a:pt x="294870" y="968120"/>
                </a:lnTo>
                <a:close/>
              </a:path>
            </a:pathLst>
          </a:custGeom>
          <a:solidFill>
            <a:srgbClr val="68DA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0" y="236398"/>
            <a:ext cx="327025" cy="861060"/>
          </a:xfrm>
          <a:custGeom>
            <a:avLst/>
            <a:gdLst/>
            <a:ahLst/>
            <a:cxnLst/>
            <a:rect l="l" t="t" r="r" b="b"/>
            <a:pathLst>
              <a:path w="327025" h="861060">
                <a:moveTo>
                  <a:pt x="0" y="860826"/>
                </a:moveTo>
                <a:lnTo>
                  <a:pt x="0" y="0"/>
                </a:lnTo>
                <a:lnTo>
                  <a:pt x="326673" y="188381"/>
                </a:lnTo>
                <a:lnTo>
                  <a:pt x="326673" y="672441"/>
                </a:lnTo>
                <a:lnTo>
                  <a:pt x="0" y="860826"/>
                </a:lnTo>
                <a:close/>
              </a:path>
            </a:pathLst>
          </a:custGeom>
          <a:solidFill>
            <a:srgbClr val="AEC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295217" y="4604010"/>
            <a:ext cx="838835" cy="539750"/>
          </a:xfrm>
          <a:custGeom>
            <a:avLst/>
            <a:gdLst/>
            <a:ahLst/>
            <a:cxnLst/>
            <a:rect l="l" t="t" r="r" b="b"/>
            <a:pathLst>
              <a:path w="838835" h="539750">
                <a:moveTo>
                  <a:pt x="838709" y="539490"/>
                </a:moveTo>
                <a:lnTo>
                  <a:pt x="0" y="539490"/>
                </a:lnTo>
                <a:lnTo>
                  <a:pt x="0" y="242027"/>
                </a:lnTo>
                <a:lnTo>
                  <a:pt x="419006" y="0"/>
                </a:lnTo>
                <a:lnTo>
                  <a:pt x="838709" y="242027"/>
                </a:lnTo>
                <a:lnTo>
                  <a:pt x="838709" y="539490"/>
                </a:lnTo>
                <a:close/>
              </a:path>
            </a:pathLst>
          </a:custGeom>
          <a:solidFill>
            <a:srgbClr val="AEC7FF">
              <a:alpha val="2470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295217" y="4604010"/>
            <a:ext cx="838835" cy="539750"/>
          </a:xfrm>
          <a:custGeom>
            <a:avLst/>
            <a:gdLst/>
            <a:ahLst/>
            <a:cxnLst/>
            <a:rect l="l" t="t" r="r" b="b"/>
            <a:pathLst>
              <a:path w="838835" h="539750">
                <a:moveTo>
                  <a:pt x="0" y="539490"/>
                </a:moveTo>
                <a:lnTo>
                  <a:pt x="0" y="242027"/>
                </a:lnTo>
                <a:lnTo>
                  <a:pt x="419006" y="0"/>
                </a:lnTo>
                <a:lnTo>
                  <a:pt x="838709" y="242027"/>
                </a:lnTo>
                <a:lnTo>
                  <a:pt x="838709" y="53949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0" y="0"/>
            <a:ext cx="715010" cy="610235"/>
          </a:xfrm>
          <a:custGeom>
            <a:avLst/>
            <a:gdLst/>
            <a:ahLst/>
            <a:cxnLst/>
            <a:rect l="l" t="t" r="r" b="b"/>
            <a:pathLst>
              <a:path w="715010" h="610235">
                <a:moveTo>
                  <a:pt x="294873" y="610097"/>
                </a:moveTo>
                <a:lnTo>
                  <a:pt x="0" y="439772"/>
                </a:lnTo>
                <a:lnTo>
                  <a:pt x="0" y="0"/>
                </a:lnTo>
                <a:lnTo>
                  <a:pt x="714576" y="0"/>
                </a:lnTo>
                <a:lnTo>
                  <a:pt x="714576" y="368070"/>
                </a:lnTo>
                <a:lnTo>
                  <a:pt x="294873" y="610097"/>
                </a:lnTo>
                <a:close/>
              </a:path>
            </a:pathLst>
          </a:custGeom>
          <a:solidFill>
            <a:srgbClr val="AEC7FF">
              <a:alpha val="2470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0" y="0"/>
            <a:ext cx="715010" cy="610235"/>
          </a:xfrm>
          <a:custGeom>
            <a:avLst/>
            <a:gdLst/>
            <a:ahLst/>
            <a:cxnLst/>
            <a:rect l="l" t="t" r="r" b="b"/>
            <a:pathLst>
              <a:path w="715010" h="610235">
                <a:moveTo>
                  <a:pt x="0" y="439772"/>
                </a:moveTo>
                <a:lnTo>
                  <a:pt x="294873" y="610097"/>
                </a:lnTo>
                <a:lnTo>
                  <a:pt x="714576" y="368070"/>
                </a:lnTo>
                <a:lnTo>
                  <a:pt x="714576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000" y="97085"/>
            <a:ext cx="7473004" cy="9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374655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8399" y="1370390"/>
            <a:ext cx="7538084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rive.google.com/file/d/1wpW9GNERpglzW4iKELeb9R1IjO_WTGS4/view?usp=sharing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149" y="1107570"/>
            <a:ext cx="304927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3000" spc="-10">
                <a:solidFill>
                  <a:srgbClr val="181B31"/>
                </a:solidFill>
              </a:rPr>
              <a:t>AI-</a:t>
            </a:r>
            <a:r>
              <a:rPr dirty="0" sz="3000">
                <a:solidFill>
                  <a:srgbClr val="181B31"/>
                </a:solidFill>
              </a:rPr>
              <a:t>Powered</a:t>
            </a:r>
            <a:r>
              <a:rPr dirty="0" sz="3000" spc="-20">
                <a:solidFill>
                  <a:srgbClr val="181B31"/>
                </a:solidFill>
              </a:rPr>
              <a:t> Data </a:t>
            </a:r>
            <a:r>
              <a:rPr dirty="0" sz="3000" spc="-10">
                <a:solidFill>
                  <a:srgbClr val="181B31"/>
                </a:solidFill>
              </a:rPr>
              <a:t>Insights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300" y="187130"/>
            <a:ext cx="30079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</a:rPr>
              <a:t>Part</a:t>
            </a:r>
            <a:r>
              <a:rPr dirty="0" sz="1800" spc="-25">
                <a:solidFill>
                  <a:srgbClr val="FF0000"/>
                </a:solidFill>
              </a:rPr>
              <a:t> </a:t>
            </a:r>
            <a:r>
              <a:rPr dirty="0" sz="1800">
                <a:solidFill>
                  <a:srgbClr val="FF0000"/>
                </a:solidFill>
              </a:rPr>
              <a:t>2:</a:t>
            </a:r>
            <a:r>
              <a:rPr dirty="0" sz="1800" spc="-15">
                <a:solidFill>
                  <a:srgbClr val="FF0000"/>
                </a:solidFill>
              </a:rPr>
              <a:t> </a:t>
            </a:r>
            <a:r>
              <a:rPr dirty="0" sz="1800">
                <a:solidFill>
                  <a:srgbClr val="FF0000"/>
                </a:solidFill>
              </a:rPr>
              <a:t>Feature</a:t>
            </a:r>
            <a:r>
              <a:rPr dirty="0" sz="1800" spc="-15">
                <a:solidFill>
                  <a:srgbClr val="FF0000"/>
                </a:solidFill>
              </a:rPr>
              <a:t> </a:t>
            </a:r>
            <a:r>
              <a:rPr dirty="0" sz="1800" spc="-10">
                <a:solidFill>
                  <a:srgbClr val="FF0000"/>
                </a:solidFill>
              </a:rPr>
              <a:t>Engineering</a:t>
            </a:r>
            <a:endParaRPr sz="1800"/>
          </a:p>
        </p:txBody>
      </p:sp>
      <p:sp>
        <p:nvSpPr>
          <p:cNvPr id="3" name="object 3" descr=""/>
          <p:cNvSpPr txBox="1"/>
          <p:nvPr/>
        </p:nvSpPr>
        <p:spPr>
          <a:xfrm>
            <a:off x="853600" y="505647"/>
            <a:ext cx="7174865" cy="186118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24765" marR="5080">
              <a:lnSpc>
                <a:spcPct val="102000"/>
              </a:lnSpc>
              <a:spcBef>
                <a:spcPts val="70"/>
              </a:spcBef>
            </a:pPr>
            <a:r>
              <a:rPr dirty="0" sz="1200">
                <a:latin typeface="Arial MT"/>
                <a:cs typeface="Arial MT"/>
              </a:rPr>
              <a:t>Once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dataset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was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cleaned,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next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phase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involved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engineering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additional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features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would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provide </a:t>
            </a:r>
            <a:r>
              <a:rPr dirty="0" sz="1200">
                <a:latin typeface="Arial MT"/>
                <a:cs typeface="Arial MT"/>
              </a:rPr>
              <a:t>deeper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insights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assist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performance.</a:t>
            </a:r>
            <a:endParaRPr sz="1200">
              <a:latin typeface="Arial MT"/>
              <a:cs typeface="Arial MT"/>
            </a:endParaRPr>
          </a:p>
          <a:p>
            <a:pPr marL="24765">
              <a:lnSpc>
                <a:spcPct val="100000"/>
              </a:lnSpc>
              <a:spcBef>
                <a:spcPts val="30"/>
              </a:spcBef>
            </a:pPr>
            <a:r>
              <a:rPr dirty="0" sz="1200">
                <a:latin typeface="Arial MT"/>
                <a:cs typeface="Arial MT"/>
              </a:rPr>
              <a:t>This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was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crucial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step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enhance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predictive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power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300" spc="-20">
                <a:solidFill>
                  <a:srgbClr val="FF0000"/>
                </a:solidFill>
                <a:latin typeface="Arial MT"/>
                <a:cs typeface="Arial MT"/>
              </a:rPr>
              <a:t>1.</a:t>
            </a:r>
            <a:r>
              <a:rPr dirty="0" sz="1300" spc="-20" b="1">
                <a:solidFill>
                  <a:srgbClr val="FF0000"/>
                </a:solidFill>
                <a:latin typeface="Arial"/>
                <a:cs typeface="Arial"/>
              </a:rPr>
              <a:t>Temporal</a:t>
            </a:r>
            <a:r>
              <a:rPr dirty="0" sz="13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Features -</a:t>
            </a:r>
            <a:r>
              <a:rPr dirty="0" sz="1300" spc="-5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240"/>
              </a:spcBef>
            </a:pP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signup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timestamp,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derived:</a:t>
            </a:r>
            <a:endParaRPr sz="1200">
              <a:latin typeface="Arial MT"/>
              <a:cs typeface="Arial MT"/>
            </a:endParaRPr>
          </a:p>
          <a:p>
            <a:pPr marL="12700" marR="3141980">
              <a:lnSpc>
                <a:spcPct val="114999"/>
              </a:lnSpc>
            </a:pP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b="1">
                <a:latin typeface="Arial"/>
                <a:cs typeface="Arial"/>
              </a:rPr>
              <a:t>Signup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hour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–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analyze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time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users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registered.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b="1">
                <a:latin typeface="Arial"/>
                <a:cs typeface="Arial"/>
              </a:rPr>
              <a:t>Signup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weekday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–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detect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weekly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patterns.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b="1">
                <a:latin typeface="Arial"/>
                <a:cs typeface="Arial"/>
              </a:rPr>
              <a:t>Signup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quarter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–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capture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seasonal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trends.</a:t>
            </a:r>
            <a:endParaRPr sz="1200">
              <a:latin typeface="Arial MT"/>
              <a:cs typeface="Arial MT"/>
            </a:endParaRPr>
          </a:p>
          <a:p>
            <a:pPr marL="24765">
              <a:lnSpc>
                <a:spcPct val="100000"/>
              </a:lnSpc>
              <a:spcBef>
                <a:spcPts val="215"/>
              </a:spcBef>
            </a:pPr>
            <a:r>
              <a:rPr dirty="0" sz="1200">
                <a:latin typeface="Arial MT"/>
                <a:cs typeface="Arial MT"/>
              </a:rPr>
              <a:t>These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features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help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identifying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behavioral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patterns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around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user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engagement.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66300" y="3702206"/>
            <a:ext cx="7263130" cy="65595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2.</a:t>
            </a:r>
            <a:r>
              <a:rPr dirty="0" sz="13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Age</a:t>
            </a:r>
            <a:r>
              <a:rPr dirty="0" sz="13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Bucketing</a:t>
            </a:r>
            <a:r>
              <a:rPr dirty="0" sz="13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300" spc="-5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2000"/>
              </a:lnSpc>
              <a:spcBef>
                <a:spcPts val="210"/>
              </a:spcBef>
            </a:pPr>
            <a:r>
              <a:rPr dirty="0" sz="1200">
                <a:latin typeface="Arial MT"/>
                <a:cs typeface="Arial MT"/>
              </a:rPr>
              <a:t>We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categorized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users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age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brackets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such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'18-</a:t>
            </a:r>
            <a:r>
              <a:rPr dirty="0" sz="1200">
                <a:latin typeface="Arial MT"/>
                <a:cs typeface="Arial MT"/>
              </a:rPr>
              <a:t>24',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'25-</a:t>
            </a:r>
            <a:r>
              <a:rPr dirty="0" sz="1200">
                <a:latin typeface="Arial MT"/>
                <a:cs typeface="Arial MT"/>
              </a:rPr>
              <a:t>34',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more,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using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logical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bins.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This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grouping </a:t>
            </a:r>
            <a:r>
              <a:rPr dirty="0" sz="1200">
                <a:latin typeface="Arial MT"/>
                <a:cs typeface="Arial MT"/>
              </a:rPr>
              <a:t>helps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demographic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segmentation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analysis.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124" y="2662124"/>
            <a:ext cx="7271524" cy="7082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000" rIns="0" bIns="0" rtlCol="0" vert="horz">
            <a:spAutoFit/>
          </a:bodyPr>
          <a:lstStyle/>
          <a:p>
            <a:pPr marL="222250">
              <a:lnSpc>
                <a:spcPct val="100000"/>
              </a:lnSpc>
              <a:spcBef>
                <a:spcPts val="355"/>
              </a:spcBef>
            </a:pPr>
            <a:r>
              <a:rPr dirty="0" sz="1300">
                <a:solidFill>
                  <a:srgbClr val="FF0000"/>
                </a:solidFill>
              </a:rPr>
              <a:t>2.</a:t>
            </a:r>
            <a:r>
              <a:rPr dirty="0" sz="1300" spc="-75">
                <a:solidFill>
                  <a:srgbClr val="FF0000"/>
                </a:solidFill>
              </a:rPr>
              <a:t> </a:t>
            </a:r>
            <a:r>
              <a:rPr dirty="0" sz="1300">
                <a:solidFill>
                  <a:srgbClr val="FF0000"/>
                </a:solidFill>
              </a:rPr>
              <a:t>Age</a:t>
            </a:r>
            <a:r>
              <a:rPr dirty="0" sz="1300" spc="-30">
                <a:solidFill>
                  <a:srgbClr val="FF0000"/>
                </a:solidFill>
              </a:rPr>
              <a:t> </a:t>
            </a:r>
            <a:r>
              <a:rPr dirty="0" sz="1300" spc="-10">
                <a:solidFill>
                  <a:srgbClr val="FF0000"/>
                </a:solidFill>
              </a:rPr>
              <a:t>Bucketing</a:t>
            </a:r>
            <a:r>
              <a:rPr dirty="0" sz="1300" spc="-25">
                <a:solidFill>
                  <a:srgbClr val="FF0000"/>
                </a:solidFill>
              </a:rPr>
              <a:t> </a:t>
            </a:r>
            <a:r>
              <a:rPr dirty="0" sz="1300" spc="-10">
                <a:solidFill>
                  <a:srgbClr val="FF0000"/>
                </a:solidFill>
              </a:rPr>
              <a:t>-</a:t>
            </a:r>
            <a:r>
              <a:rPr dirty="0" sz="1300" spc="-50">
                <a:solidFill>
                  <a:srgbClr val="FF0000"/>
                </a:solidFill>
              </a:rPr>
              <a:t>-</a:t>
            </a:r>
            <a:endParaRPr sz="1300"/>
          </a:p>
          <a:p>
            <a:pPr marL="222250" marR="5080">
              <a:lnSpc>
                <a:spcPct val="102000"/>
              </a:lnSpc>
              <a:spcBef>
                <a:spcPts val="210"/>
              </a:spcBef>
            </a:pP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We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categorized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users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into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age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brackets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such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as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'18-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24',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'25-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34',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more,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using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logical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bins.</a:t>
            </a:r>
            <a:r>
              <a:rPr dirty="0" sz="12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This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grouping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helps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in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demographic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segmentation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analysis.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81072" rIns="0" bIns="0" rtlCol="0" vert="horz">
            <a:spAutoFit/>
          </a:bodyPr>
          <a:lstStyle/>
          <a:p>
            <a:pPr marL="246379">
              <a:lnSpc>
                <a:spcPct val="100000"/>
              </a:lnSpc>
              <a:spcBef>
                <a:spcPts val="355"/>
              </a:spcBef>
            </a:pPr>
            <a:r>
              <a:rPr dirty="0" spc="-10" b="0">
                <a:latin typeface="Arial MT"/>
                <a:cs typeface="Arial MT"/>
              </a:rPr>
              <a:t>3.</a:t>
            </a:r>
            <a:r>
              <a:rPr dirty="0" spc="-10"/>
              <a:t>Opportunity</a:t>
            </a:r>
            <a:r>
              <a:rPr dirty="0" spc="-60"/>
              <a:t> </a:t>
            </a:r>
            <a:r>
              <a:rPr dirty="0"/>
              <a:t>Metrics</a:t>
            </a:r>
            <a:r>
              <a:rPr dirty="0" spc="-45"/>
              <a:t> </a:t>
            </a:r>
            <a:r>
              <a:rPr dirty="0" spc="-10"/>
              <a:t>-</a:t>
            </a:r>
            <a:r>
              <a:rPr dirty="0" spc="-50"/>
              <a:t>-</a:t>
            </a:r>
          </a:p>
          <a:p>
            <a:pPr marL="246379" marR="193040">
              <a:lnSpc>
                <a:spcPct val="114999"/>
              </a:lnSpc>
              <a:spcBef>
                <a:spcPts val="25"/>
              </a:spcBef>
            </a:pP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l</a:t>
            </a:r>
            <a:r>
              <a:rPr dirty="0" sz="1200" spc="-10">
                <a:solidFill>
                  <a:srgbClr val="000000"/>
                </a:solidFill>
              </a:rPr>
              <a:t>Completion</a:t>
            </a:r>
            <a:r>
              <a:rPr dirty="0" sz="1200" spc="-25">
                <a:solidFill>
                  <a:srgbClr val="000000"/>
                </a:solidFill>
              </a:rPr>
              <a:t> </a:t>
            </a:r>
            <a:r>
              <a:rPr dirty="0" sz="1200">
                <a:solidFill>
                  <a:srgbClr val="000000"/>
                </a:solidFill>
              </a:rPr>
              <a:t>time</a:t>
            </a:r>
            <a:r>
              <a:rPr dirty="0" sz="1200" spc="-20">
                <a:solidFill>
                  <a:srgbClr val="000000"/>
                </a:solidFill>
              </a:rPr>
              <a:t> </a:t>
            </a:r>
            <a:r>
              <a:rPr dirty="0" sz="1200">
                <a:solidFill>
                  <a:srgbClr val="000000"/>
                </a:solidFill>
              </a:rPr>
              <a:t>(in</a:t>
            </a:r>
            <a:r>
              <a:rPr dirty="0" sz="1200" spc="-25">
                <a:solidFill>
                  <a:srgbClr val="000000"/>
                </a:solidFill>
              </a:rPr>
              <a:t> </a:t>
            </a:r>
            <a:r>
              <a:rPr dirty="0" sz="1200">
                <a:solidFill>
                  <a:srgbClr val="000000"/>
                </a:solidFill>
              </a:rPr>
              <a:t>days)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: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Calculated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as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difference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between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signup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date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opportunity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end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date. l</a:t>
            </a:r>
            <a:r>
              <a:rPr dirty="0" sz="1200" spc="-10">
                <a:solidFill>
                  <a:srgbClr val="000000"/>
                </a:solidFill>
              </a:rPr>
              <a:t>Opportunity</a:t>
            </a:r>
            <a:r>
              <a:rPr dirty="0" sz="1200" spc="-20">
                <a:solidFill>
                  <a:srgbClr val="000000"/>
                </a:solidFill>
              </a:rPr>
              <a:t> </a:t>
            </a:r>
            <a:r>
              <a:rPr dirty="0" sz="1200" spc="-10">
                <a:solidFill>
                  <a:srgbClr val="000000"/>
                </a:solidFill>
              </a:rPr>
              <a:t>duration</a:t>
            </a: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: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Measured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from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start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to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end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date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opportunity.</a:t>
            </a:r>
            <a:endParaRPr sz="1200">
              <a:latin typeface="Arial MT"/>
              <a:cs typeface="Arial MT"/>
            </a:endParaRPr>
          </a:p>
          <a:p>
            <a:pPr marL="246379" marR="5080">
              <a:lnSpc>
                <a:spcPct val="102000"/>
              </a:lnSpc>
              <a:spcBef>
                <a:spcPts val="185"/>
              </a:spcBef>
            </a:pP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l</a:t>
            </a:r>
            <a:r>
              <a:rPr dirty="0" sz="1200" spc="-10">
                <a:solidFill>
                  <a:srgbClr val="000000"/>
                </a:solidFill>
              </a:rPr>
              <a:t>Completion</a:t>
            </a:r>
            <a:r>
              <a:rPr dirty="0" sz="1200" spc="-25">
                <a:solidFill>
                  <a:srgbClr val="000000"/>
                </a:solidFill>
              </a:rPr>
              <a:t> </a:t>
            </a:r>
            <a:r>
              <a:rPr dirty="0" sz="1200" spc="-10">
                <a:solidFill>
                  <a:srgbClr val="000000"/>
                </a:solidFill>
              </a:rPr>
              <a:t>status</a:t>
            </a: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:</a:t>
            </a:r>
            <a:r>
              <a:rPr dirty="0" sz="1200" spc="-7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A</a:t>
            </a:r>
            <a:r>
              <a:rPr dirty="0" sz="1200" spc="-8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new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boolean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feature, </a:t>
            </a:r>
            <a:r>
              <a:rPr dirty="0" sz="1000" b="0">
                <a:solidFill>
                  <a:srgbClr val="000000"/>
                </a:solidFill>
                <a:latin typeface="Arial MT"/>
                <a:cs typeface="Arial MT"/>
              </a:rPr>
              <a:t>is_completed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,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was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created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by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checking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whether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dirty="0" sz="1200" spc="-1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user's</a:t>
            </a:r>
            <a:r>
              <a:rPr dirty="0" sz="1200" spc="-2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status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included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word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"completed".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925" y="1213750"/>
            <a:ext cx="6236299" cy="10438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524" y="443625"/>
            <a:ext cx="6921050" cy="12583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125" y="1981354"/>
            <a:ext cx="7442200" cy="20827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These</a:t>
            </a:r>
            <a:r>
              <a:rPr dirty="0" sz="1200" spc="-3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engineered</a:t>
            </a:r>
            <a:r>
              <a:rPr dirty="0" sz="1200" spc="-3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variables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are</a:t>
            </a:r>
            <a:r>
              <a:rPr dirty="0" sz="1200" spc="-3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particularly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useful</a:t>
            </a:r>
            <a:r>
              <a:rPr dirty="0" sz="1200" spc="-3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for</a:t>
            </a:r>
            <a:r>
              <a:rPr dirty="0" sz="1200" spc="-3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evaluating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course</a:t>
            </a:r>
            <a:r>
              <a:rPr dirty="0" sz="1200" spc="-3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engagement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dirty="0" sz="1200" spc="-3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 MT"/>
                <a:cs typeface="Arial MT"/>
              </a:rPr>
              <a:t>performance</a:t>
            </a:r>
            <a:r>
              <a:rPr dirty="0" sz="1200" spc="-2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00000"/>
                </a:solidFill>
                <a:latin typeface="Arial MT"/>
                <a:cs typeface="Arial MT"/>
              </a:rPr>
              <a:t>trends.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80125" y="2158413"/>
            <a:ext cx="6973570" cy="842644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4.</a:t>
            </a:r>
            <a:r>
              <a:rPr dirty="0" sz="13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Handling</a:t>
            </a:r>
            <a:r>
              <a:rPr dirty="0" sz="13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Missing</a:t>
            </a:r>
            <a:r>
              <a:rPr dirty="0" sz="13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Values</a:t>
            </a:r>
            <a:r>
              <a:rPr dirty="0" sz="13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300" spc="-5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  <a:p>
            <a:pPr algn="just" marL="12700" marR="5080">
              <a:lnSpc>
                <a:spcPct val="102000"/>
              </a:lnSpc>
              <a:spcBef>
                <a:spcPts val="210"/>
              </a:spcBef>
            </a:pPr>
            <a:r>
              <a:rPr dirty="0" sz="1200">
                <a:latin typeface="Arial MT"/>
                <a:cs typeface="Arial MT"/>
              </a:rPr>
              <a:t>We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addressed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missing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new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features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using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placeholders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like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>
                <a:latin typeface="Arial MT"/>
                <a:cs typeface="Arial MT"/>
              </a:rPr>
              <a:t>1,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especially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metrics</a:t>
            </a:r>
            <a:r>
              <a:rPr dirty="0" sz="1200" spc="-20">
                <a:latin typeface="Arial MT"/>
                <a:cs typeface="Arial MT"/>
              </a:rPr>
              <a:t> like </a:t>
            </a:r>
            <a:r>
              <a:rPr dirty="0" sz="1200">
                <a:latin typeface="Arial MT"/>
                <a:cs typeface="Arial MT"/>
              </a:rPr>
              <a:t>opportunity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duration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where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might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incomplete.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This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prevented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loss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valuable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entries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during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training.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525" y="3130450"/>
            <a:ext cx="7053200" cy="7944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224" y="353995"/>
            <a:ext cx="2820670" cy="223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0">
                <a:solidFill>
                  <a:srgbClr val="FF0000"/>
                </a:solidFill>
                <a:latin typeface="Arial MT"/>
                <a:cs typeface="Arial MT"/>
              </a:rPr>
              <a:t>5.</a:t>
            </a:r>
            <a:r>
              <a:rPr dirty="0" sz="1300">
                <a:solidFill>
                  <a:srgbClr val="FF0000"/>
                </a:solidFill>
              </a:rPr>
              <a:t>Preview</a:t>
            </a:r>
            <a:r>
              <a:rPr dirty="0" sz="1300" spc="-30">
                <a:solidFill>
                  <a:srgbClr val="FF0000"/>
                </a:solidFill>
              </a:rPr>
              <a:t> </a:t>
            </a:r>
            <a:r>
              <a:rPr dirty="0" sz="1300">
                <a:solidFill>
                  <a:srgbClr val="FF0000"/>
                </a:solidFill>
              </a:rPr>
              <a:t>of</a:t>
            </a:r>
            <a:r>
              <a:rPr dirty="0" sz="1300" spc="-25">
                <a:solidFill>
                  <a:srgbClr val="FF0000"/>
                </a:solidFill>
              </a:rPr>
              <a:t> </a:t>
            </a:r>
            <a:r>
              <a:rPr dirty="0" sz="1300" spc="-10">
                <a:solidFill>
                  <a:srgbClr val="FF0000"/>
                </a:solidFill>
              </a:rPr>
              <a:t>Engineered</a:t>
            </a:r>
            <a:r>
              <a:rPr dirty="0" sz="1300" spc="-25">
                <a:solidFill>
                  <a:srgbClr val="FF0000"/>
                </a:solidFill>
              </a:rPr>
              <a:t> </a:t>
            </a:r>
            <a:r>
              <a:rPr dirty="0" sz="1300" spc="-10">
                <a:solidFill>
                  <a:srgbClr val="FF0000"/>
                </a:solidFill>
              </a:rPr>
              <a:t>Features</a:t>
            </a:r>
            <a:r>
              <a:rPr dirty="0" sz="1300" spc="-25">
                <a:solidFill>
                  <a:srgbClr val="FF0000"/>
                </a:solidFill>
              </a:rPr>
              <a:t> </a:t>
            </a:r>
            <a:r>
              <a:rPr dirty="0" sz="1300" spc="-10">
                <a:solidFill>
                  <a:srgbClr val="FF0000"/>
                </a:solidFill>
              </a:rPr>
              <a:t>-</a:t>
            </a:r>
            <a:r>
              <a:rPr dirty="0" sz="1300" spc="-50">
                <a:solidFill>
                  <a:srgbClr val="FF0000"/>
                </a:solidFill>
              </a:rPr>
              <a:t>-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78224" y="582341"/>
            <a:ext cx="7386320" cy="169291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24765" marR="5080">
              <a:lnSpc>
                <a:spcPct val="102000"/>
              </a:lnSpc>
              <a:spcBef>
                <a:spcPts val="70"/>
              </a:spcBef>
            </a:pP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9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subset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columns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was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examined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verify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correctness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feature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engineering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process.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Key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columns included: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200" spc="-10">
                <a:latin typeface="Arial MT"/>
                <a:cs typeface="Arial MT"/>
              </a:rPr>
              <a:t>l</a:t>
            </a:r>
            <a:r>
              <a:rPr dirty="0" sz="1000" spc="-10">
                <a:latin typeface="Arial MT"/>
                <a:cs typeface="Arial MT"/>
              </a:rPr>
              <a:t>signup_hour</a:t>
            </a:r>
            <a:endParaRPr sz="1000">
              <a:latin typeface="Arial MT"/>
              <a:cs typeface="Arial MT"/>
            </a:endParaRPr>
          </a:p>
          <a:p>
            <a:pPr marL="12700" marR="6067425">
              <a:lnSpc>
                <a:spcPct val="120300"/>
              </a:lnSpc>
              <a:spcBef>
                <a:spcPts val="120"/>
              </a:spcBef>
            </a:pPr>
            <a:r>
              <a:rPr dirty="0" sz="1200" spc="-10">
                <a:latin typeface="Arial MT"/>
                <a:cs typeface="Arial MT"/>
              </a:rPr>
              <a:t>l</a:t>
            </a:r>
            <a:r>
              <a:rPr dirty="0" sz="1000" spc="-10">
                <a:latin typeface="Arial MT"/>
                <a:cs typeface="Arial MT"/>
              </a:rPr>
              <a:t>signup_weekday </a:t>
            </a:r>
            <a:r>
              <a:rPr dirty="0" sz="1200" spc="-10">
                <a:latin typeface="Arial MT"/>
                <a:cs typeface="Arial MT"/>
              </a:rPr>
              <a:t>l</a:t>
            </a:r>
            <a:r>
              <a:rPr dirty="0" sz="1000" spc="-10">
                <a:latin typeface="Arial MT"/>
                <a:cs typeface="Arial MT"/>
              </a:rPr>
              <a:t>age_group </a:t>
            </a:r>
            <a:r>
              <a:rPr dirty="0" sz="1200" spc="-10">
                <a:latin typeface="Arial MT"/>
                <a:cs typeface="Arial MT"/>
              </a:rPr>
              <a:t>l</a:t>
            </a:r>
            <a:r>
              <a:rPr dirty="0" sz="1000" spc="-10">
                <a:latin typeface="Arial MT"/>
                <a:cs typeface="Arial MT"/>
              </a:rPr>
              <a:t>completion_time_days </a:t>
            </a:r>
            <a:r>
              <a:rPr dirty="0" sz="1200" spc="-10">
                <a:latin typeface="Arial MT"/>
                <a:cs typeface="Arial MT"/>
              </a:rPr>
              <a:t>l</a:t>
            </a:r>
            <a:r>
              <a:rPr dirty="0" sz="1000" spc="-10">
                <a:latin typeface="Arial MT"/>
                <a:cs typeface="Arial MT"/>
              </a:rPr>
              <a:t>opportunity_duration lis_completed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5649" y="2460625"/>
            <a:ext cx="5330875" cy="22786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5000" y="252855"/>
            <a:ext cx="27305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solidFill>
                  <a:srgbClr val="000000"/>
                </a:solidFill>
                <a:latin typeface="Arial MT"/>
                <a:cs typeface="Arial MT"/>
              </a:rPr>
              <a:t>a)</a:t>
            </a:r>
            <a:r>
              <a:rPr dirty="0" sz="1800">
                <a:solidFill>
                  <a:srgbClr val="FF0000"/>
                </a:solidFill>
              </a:rPr>
              <a:t>Summary</a:t>
            </a:r>
            <a:r>
              <a:rPr dirty="0" sz="1800" spc="-30">
                <a:solidFill>
                  <a:srgbClr val="FF0000"/>
                </a:solidFill>
              </a:rPr>
              <a:t> </a:t>
            </a:r>
            <a:r>
              <a:rPr dirty="0" sz="1800">
                <a:solidFill>
                  <a:srgbClr val="FF0000"/>
                </a:solidFill>
              </a:rPr>
              <a:t>of</a:t>
            </a:r>
            <a:r>
              <a:rPr dirty="0" sz="1800" spc="-30">
                <a:solidFill>
                  <a:srgbClr val="FF0000"/>
                </a:solidFill>
              </a:rPr>
              <a:t> </a:t>
            </a:r>
            <a:r>
              <a:rPr dirty="0" sz="1800" spc="-10">
                <a:solidFill>
                  <a:srgbClr val="FF0000"/>
                </a:solidFill>
              </a:rPr>
              <a:t>Outcomes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55000" y="556640"/>
            <a:ext cx="7442200" cy="301879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315"/>
              </a:spcBef>
            </a:pP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Week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1:</a:t>
            </a:r>
            <a:endParaRPr sz="1200">
              <a:latin typeface="Arial MT"/>
              <a:cs typeface="Arial MT"/>
            </a:endParaRPr>
          </a:p>
          <a:p>
            <a:pPr marL="12700" marR="2548890">
              <a:lnSpc>
                <a:spcPct val="114999"/>
              </a:lnSpc>
            </a:pPr>
            <a:r>
              <a:rPr dirty="0" sz="1200">
                <a:latin typeface="Arial MT"/>
                <a:cs typeface="Arial MT"/>
              </a:rPr>
              <a:t>lWe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transformed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messy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dataset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structured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meaningful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form. </a:t>
            </a:r>
            <a:r>
              <a:rPr dirty="0" sz="1200">
                <a:latin typeface="Arial MT"/>
                <a:cs typeface="Arial MT"/>
              </a:rPr>
              <a:t>lKey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time-</a:t>
            </a:r>
            <a:r>
              <a:rPr dirty="0" sz="1200">
                <a:latin typeface="Arial MT"/>
                <a:cs typeface="Arial MT"/>
              </a:rPr>
              <a:t>based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categorical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fields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were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normalized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enriched.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200">
                <a:latin typeface="Arial MT"/>
                <a:cs typeface="Arial MT"/>
              </a:rPr>
              <a:t>lNew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features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were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engineered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capture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user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behavior,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engagement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timing,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course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dynamics.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2000"/>
              </a:lnSpc>
              <a:spcBef>
                <a:spcPts val="5"/>
              </a:spcBef>
            </a:pPr>
            <a:r>
              <a:rPr dirty="0" sz="1200">
                <a:latin typeface="Arial MT"/>
                <a:cs typeface="Arial MT"/>
              </a:rPr>
              <a:t>lThe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refined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dataset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was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now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fully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prepared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exploratory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analysis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(EDA)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predictive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modeling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>
                <a:latin typeface="Arial MT"/>
                <a:cs typeface="Arial MT"/>
              </a:rPr>
              <a:t>upcoming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weeks.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0000"/>
                </a:solidFill>
                <a:latin typeface="Arial MT"/>
                <a:cs typeface="Arial MT"/>
              </a:rPr>
              <a:t>b)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Why</a:t>
            </a:r>
            <a:r>
              <a:rPr dirty="0" sz="1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dirty="0" sz="18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Matters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800">
              <a:latin typeface="Arial"/>
              <a:cs typeface="Arial"/>
            </a:endParaRPr>
          </a:p>
          <a:p>
            <a:pPr marL="24765" marR="824230">
              <a:lnSpc>
                <a:spcPct val="102000"/>
              </a:lnSpc>
            </a:pPr>
            <a:r>
              <a:rPr dirty="0" sz="1200">
                <a:latin typeface="Arial MT"/>
                <a:cs typeface="Arial MT"/>
              </a:rPr>
              <a:t>Clean,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structured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cornerstone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successful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science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project.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Without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accurate preprocessing: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200">
                <a:latin typeface="Arial MT"/>
                <a:cs typeface="Arial MT"/>
              </a:rPr>
              <a:t>lInsights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EDA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may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misleading.</a:t>
            </a:r>
            <a:endParaRPr sz="1200">
              <a:latin typeface="Arial MT"/>
              <a:cs typeface="Arial MT"/>
            </a:endParaRPr>
          </a:p>
          <a:p>
            <a:pPr marL="12700" marR="3358515">
              <a:lnSpc>
                <a:spcPct val="114999"/>
              </a:lnSpc>
            </a:pPr>
            <a:r>
              <a:rPr dirty="0" sz="1200">
                <a:latin typeface="Arial MT"/>
                <a:cs typeface="Arial MT"/>
              </a:rPr>
              <a:t>lMachine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learning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perform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poorly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exhibit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bias. </a:t>
            </a:r>
            <a:r>
              <a:rPr dirty="0" sz="1200">
                <a:latin typeface="Arial MT"/>
                <a:cs typeface="Arial MT"/>
              </a:rPr>
              <a:t>lBusiness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decisions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may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based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faulty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assumptions.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0965" rIns="0" bIns="0" rtlCol="0" vert="horz">
            <a:spAutoFit/>
          </a:bodyPr>
          <a:lstStyle/>
          <a:p>
            <a:pPr marL="71437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91919"/>
                </a:solidFill>
              </a:rPr>
              <a:t>Week</a:t>
            </a:r>
            <a:r>
              <a:rPr dirty="0" spc="-45">
                <a:solidFill>
                  <a:srgbClr val="191919"/>
                </a:solidFill>
              </a:rPr>
              <a:t> </a:t>
            </a:r>
            <a:r>
              <a:rPr dirty="0">
                <a:solidFill>
                  <a:srgbClr val="191919"/>
                </a:solidFill>
              </a:rPr>
              <a:t>2</a:t>
            </a:r>
            <a:r>
              <a:rPr dirty="0" spc="-45">
                <a:solidFill>
                  <a:srgbClr val="191919"/>
                </a:solidFill>
              </a:rPr>
              <a:t> </a:t>
            </a:r>
            <a:r>
              <a:rPr dirty="0">
                <a:solidFill>
                  <a:srgbClr val="191919"/>
                </a:solidFill>
              </a:rPr>
              <a:t>–</a:t>
            </a:r>
            <a:r>
              <a:rPr dirty="0" spc="-40">
                <a:solidFill>
                  <a:srgbClr val="191919"/>
                </a:solidFill>
              </a:rPr>
              <a:t> </a:t>
            </a:r>
            <a:r>
              <a:rPr dirty="0">
                <a:solidFill>
                  <a:srgbClr val="191919"/>
                </a:solidFill>
              </a:rPr>
              <a:t>Data</a:t>
            </a:r>
            <a:r>
              <a:rPr dirty="0" spc="-45">
                <a:solidFill>
                  <a:srgbClr val="191919"/>
                </a:solidFill>
              </a:rPr>
              <a:t> </a:t>
            </a:r>
            <a:r>
              <a:rPr dirty="0" spc="-10">
                <a:solidFill>
                  <a:srgbClr val="191919"/>
                </a:solidFill>
              </a:rPr>
              <a:t>Visualisation</a:t>
            </a:r>
            <a:r>
              <a:rPr dirty="0" spc="-40">
                <a:solidFill>
                  <a:srgbClr val="191919"/>
                </a:solidFill>
              </a:rPr>
              <a:t> </a:t>
            </a:r>
            <a:r>
              <a:rPr dirty="0">
                <a:solidFill>
                  <a:srgbClr val="191919"/>
                </a:solidFill>
              </a:rPr>
              <a:t>and</a:t>
            </a:r>
            <a:r>
              <a:rPr dirty="0" spc="-135">
                <a:solidFill>
                  <a:srgbClr val="191919"/>
                </a:solidFill>
              </a:rPr>
              <a:t> </a:t>
            </a:r>
            <a:r>
              <a:rPr dirty="0" spc="-10">
                <a:solidFill>
                  <a:srgbClr val="191919"/>
                </a:solidFill>
              </a:rPr>
              <a:t>Analysis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46775" y="1090567"/>
            <a:ext cx="6779895" cy="211010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500" b="1" i="1">
                <a:latin typeface="Arial"/>
                <a:cs typeface="Arial"/>
              </a:rPr>
              <a:t>New</a:t>
            </a:r>
            <a:r>
              <a:rPr dirty="0" sz="1500" spc="-70" b="1" i="1">
                <a:latin typeface="Arial"/>
                <a:cs typeface="Arial"/>
              </a:rPr>
              <a:t> </a:t>
            </a:r>
            <a:r>
              <a:rPr dirty="0" sz="1500" b="1" i="1">
                <a:latin typeface="Arial"/>
                <a:cs typeface="Arial"/>
              </a:rPr>
              <a:t>Feature</a:t>
            </a:r>
            <a:r>
              <a:rPr dirty="0" sz="1500" spc="-70" b="1" i="1">
                <a:latin typeface="Arial"/>
                <a:cs typeface="Arial"/>
              </a:rPr>
              <a:t> </a:t>
            </a:r>
            <a:r>
              <a:rPr dirty="0" sz="1500" spc="-10" b="1" i="1">
                <a:latin typeface="Arial"/>
                <a:cs typeface="Arial"/>
              </a:rPr>
              <a:t>Creation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500">
                <a:latin typeface="Arial MT"/>
                <a:cs typeface="Arial MT"/>
              </a:rPr>
              <a:t>#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Convert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date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columns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to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datetime</a:t>
            </a:r>
            <a:endParaRPr sz="1500">
              <a:latin typeface="Arial MT"/>
              <a:cs typeface="Arial MT"/>
            </a:endParaRPr>
          </a:p>
          <a:p>
            <a:pPr marL="12700" marR="5080" indent="-8255">
              <a:lnSpc>
                <a:spcPts val="1620"/>
              </a:lnSpc>
              <a:spcBef>
                <a:spcPts val="1025"/>
              </a:spcBef>
              <a:buSzPct val="93333"/>
              <a:buFont typeface="Arial MT"/>
              <a:buChar char="•"/>
              <a:tabLst>
                <a:tab pos="79375" algn="l"/>
              </a:tabLst>
            </a:pPr>
            <a:r>
              <a:rPr dirty="0" sz="1500" b="1">
                <a:latin typeface="Arial"/>
                <a:cs typeface="Arial"/>
              </a:rPr>
              <a:t>	</a:t>
            </a:r>
            <a:r>
              <a:rPr dirty="0" sz="1500" b="1">
                <a:latin typeface="Arial"/>
                <a:cs typeface="Arial"/>
              </a:rPr>
              <a:t>data['Opportunity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Start</a:t>
            </a:r>
            <a:r>
              <a:rPr dirty="0" sz="1500" spc="-1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Date']</a:t>
            </a:r>
            <a:r>
              <a:rPr dirty="0" sz="1500" spc="-10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=</a:t>
            </a:r>
            <a:r>
              <a:rPr dirty="0" sz="1500" spc="-1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pd.to_datetime(data['Opportunity</a:t>
            </a:r>
            <a:r>
              <a:rPr dirty="0" sz="1500" spc="-2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Start</a:t>
            </a:r>
            <a:r>
              <a:rPr dirty="0" sz="1500" spc="-1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Date'], errors='coerce')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500">
                <a:latin typeface="Arial MT"/>
                <a:cs typeface="Arial MT"/>
              </a:rPr>
              <a:t>#</a:t>
            </a:r>
            <a:r>
              <a:rPr dirty="0" sz="1500" spc="-10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Add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Completion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Date</a:t>
            </a:r>
            <a:endParaRPr sz="1500">
              <a:latin typeface="Arial MT"/>
              <a:cs typeface="Arial MT"/>
            </a:endParaRPr>
          </a:p>
          <a:p>
            <a:pPr marL="12700" marR="1607185" indent="-8255">
              <a:lnSpc>
                <a:spcPts val="1620"/>
              </a:lnSpc>
              <a:spcBef>
                <a:spcPts val="1025"/>
              </a:spcBef>
              <a:buSzPct val="93333"/>
              <a:buFont typeface="Arial MT"/>
              <a:buChar char="•"/>
              <a:tabLst>
                <a:tab pos="79375" algn="l"/>
              </a:tabLst>
            </a:pPr>
            <a:r>
              <a:rPr dirty="0" sz="1500" b="1">
                <a:latin typeface="Arial"/>
                <a:cs typeface="Arial"/>
              </a:rPr>
              <a:t>	</a:t>
            </a:r>
            <a:r>
              <a:rPr dirty="0" sz="1500" b="1">
                <a:latin typeface="Arial"/>
                <a:cs typeface="Arial"/>
              </a:rPr>
              <a:t>data['Completion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Date']</a:t>
            </a:r>
            <a:r>
              <a:rPr dirty="0" sz="1500" spc="-5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=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data['Opportunity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Start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Date']</a:t>
            </a:r>
            <a:r>
              <a:rPr dirty="0" sz="1500" spc="-25">
                <a:latin typeface="Arial MT"/>
                <a:cs typeface="Arial MT"/>
              </a:rPr>
              <a:t> </a:t>
            </a:r>
            <a:r>
              <a:rPr dirty="0" sz="1500" spc="-50">
                <a:latin typeface="Arial MT"/>
                <a:cs typeface="Arial MT"/>
              </a:rPr>
              <a:t>+ </a:t>
            </a:r>
            <a:r>
              <a:rPr dirty="0" sz="1500" spc="-20">
                <a:latin typeface="Arial MT"/>
                <a:cs typeface="Arial MT"/>
              </a:rPr>
              <a:t>pd.to_timedelta(data['Engagement_Duration_Days'],</a:t>
            </a:r>
            <a:r>
              <a:rPr dirty="0" sz="1500" spc="38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unit='D')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56400" y="326915"/>
            <a:ext cx="2236470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500" b="1" i="1">
                <a:latin typeface="Arial"/>
                <a:cs typeface="Arial"/>
              </a:rPr>
              <a:t>No</a:t>
            </a:r>
            <a:r>
              <a:rPr dirty="0" sz="1500" spc="-25" b="1" i="1">
                <a:latin typeface="Arial"/>
                <a:cs typeface="Arial"/>
              </a:rPr>
              <a:t> </a:t>
            </a:r>
            <a:r>
              <a:rPr dirty="0" sz="1500" b="1" i="1">
                <a:latin typeface="Arial"/>
                <a:cs typeface="Arial"/>
              </a:rPr>
              <a:t>Missing</a:t>
            </a:r>
            <a:r>
              <a:rPr dirty="0" sz="1500" spc="370" b="1" i="1">
                <a:latin typeface="Arial"/>
                <a:cs typeface="Arial"/>
              </a:rPr>
              <a:t> </a:t>
            </a:r>
            <a:r>
              <a:rPr dirty="0" sz="1500" spc="-10" b="1" i="1">
                <a:latin typeface="Arial"/>
                <a:cs typeface="Arial"/>
              </a:rPr>
              <a:t>Values </a:t>
            </a:r>
            <a:r>
              <a:rPr dirty="0" sz="1500">
                <a:latin typeface="Arial MT"/>
                <a:cs typeface="Arial MT"/>
              </a:rPr>
              <a:t>import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missingno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as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msno </a:t>
            </a:r>
            <a:r>
              <a:rPr dirty="0" sz="1500" spc="-10">
                <a:latin typeface="Arial MT"/>
                <a:cs typeface="Arial MT"/>
              </a:rPr>
              <a:t>msno.matrix(data) plt.show()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7512" y="1544700"/>
            <a:ext cx="6583724" cy="33611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68624" y="162481"/>
            <a:ext cx="3768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 i="1">
                <a:latin typeface="Arial"/>
                <a:cs typeface="Arial"/>
              </a:rPr>
              <a:t>Distribution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of</a:t>
            </a:r>
            <a:r>
              <a:rPr dirty="0" sz="1800" spc="-3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Numerical</a:t>
            </a:r>
            <a:r>
              <a:rPr dirty="0" sz="1800" spc="-35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125" y="900124"/>
            <a:ext cx="7687674" cy="3610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30343" y="508906"/>
            <a:ext cx="70764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How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the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data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is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distributed</a:t>
            </a:r>
            <a:r>
              <a:rPr dirty="0" sz="1800" spc="-2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among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different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ages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and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the</a:t>
            </a:r>
            <a:r>
              <a:rPr dirty="0" sz="1800" spc="-25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outliers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349" y="1068125"/>
            <a:ext cx="4176898" cy="32492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050" y="1035249"/>
            <a:ext cx="3565399" cy="32492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47744" y="508906"/>
            <a:ext cx="5446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Count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of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Engagement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and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Opportunity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categories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825" y="1166725"/>
            <a:ext cx="4042611" cy="33806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5757" y="1166725"/>
            <a:ext cx="3784618" cy="32537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4453234"/>
            <a:ext cx="713740" cy="690880"/>
          </a:xfrm>
          <a:custGeom>
            <a:avLst/>
            <a:gdLst/>
            <a:ahLst/>
            <a:cxnLst/>
            <a:rect l="l" t="t" r="r" b="b"/>
            <a:pathLst>
              <a:path w="713740" h="690879">
                <a:moveTo>
                  <a:pt x="713236" y="690265"/>
                </a:moveTo>
                <a:lnTo>
                  <a:pt x="0" y="690265"/>
                </a:lnTo>
                <a:lnTo>
                  <a:pt x="0" y="169554"/>
                </a:lnTo>
                <a:lnTo>
                  <a:pt x="293533" y="0"/>
                </a:lnTo>
                <a:lnTo>
                  <a:pt x="713236" y="242032"/>
                </a:lnTo>
                <a:lnTo>
                  <a:pt x="713236" y="690265"/>
                </a:lnTo>
                <a:close/>
              </a:path>
            </a:pathLst>
          </a:custGeom>
          <a:solidFill>
            <a:srgbClr val="68DA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002227" y="4119934"/>
            <a:ext cx="1142365" cy="1033144"/>
            <a:chOff x="8002227" y="4119934"/>
            <a:chExt cx="1142365" cy="1033144"/>
          </a:xfrm>
        </p:grpSpPr>
        <p:sp>
          <p:nvSpPr>
            <p:cNvPr id="4" name="object 4" descr=""/>
            <p:cNvSpPr/>
            <p:nvPr/>
          </p:nvSpPr>
          <p:spPr>
            <a:xfrm>
              <a:off x="8552592" y="4119934"/>
              <a:ext cx="591820" cy="968375"/>
            </a:xfrm>
            <a:custGeom>
              <a:avLst/>
              <a:gdLst/>
              <a:ahLst/>
              <a:cxnLst/>
              <a:rect l="l" t="t" r="r" b="b"/>
              <a:pathLst>
                <a:path w="591820" h="968375">
                  <a:moveTo>
                    <a:pt x="419703" y="968120"/>
                  </a:moveTo>
                  <a:lnTo>
                    <a:pt x="0" y="726092"/>
                  </a:lnTo>
                  <a:lnTo>
                    <a:pt x="0" y="242032"/>
                  </a:lnTo>
                  <a:lnTo>
                    <a:pt x="419703" y="0"/>
                  </a:lnTo>
                  <a:lnTo>
                    <a:pt x="591407" y="99182"/>
                  </a:lnTo>
                  <a:lnTo>
                    <a:pt x="591407" y="868940"/>
                  </a:lnTo>
                  <a:lnTo>
                    <a:pt x="419703" y="968120"/>
                  </a:lnTo>
                  <a:close/>
                </a:path>
              </a:pathLst>
            </a:custGeom>
            <a:solidFill>
              <a:srgbClr val="9FCB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011752" y="4615751"/>
              <a:ext cx="838835" cy="528320"/>
            </a:xfrm>
            <a:custGeom>
              <a:avLst/>
              <a:gdLst/>
              <a:ahLst/>
              <a:cxnLst/>
              <a:rect l="l" t="t" r="r" b="b"/>
              <a:pathLst>
                <a:path w="838834" h="528320">
                  <a:moveTo>
                    <a:pt x="838709" y="527748"/>
                  </a:moveTo>
                  <a:lnTo>
                    <a:pt x="0" y="527748"/>
                  </a:lnTo>
                  <a:lnTo>
                    <a:pt x="0" y="242032"/>
                  </a:lnTo>
                  <a:lnTo>
                    <a:pt x="419702" y="0"/>
                  </a:lnTo>
                  <a:lnTo>
                    <a:pt x="838709" y="242032"/>
                  </a:lnTo>
                  <a:lnTo>
                    <a:pt x="838709" y="527748"/>
                  </a:lnTo>
                  <a:close/>
                </a:path>
              </a:pathLst>
            </a:custGeom>
            <a:solidFill>
              <a:srgbClr val="AEC7FF">
                <a:alpha val="2470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011752" y="4615751"/>
              <a:ext cx="838835" cy="528320"/>
            </a:xfrm>
            <a:custGeom>
              <a:avLst/>
              <a:gdLst/>
              <a:ahLst/>
              <a:cxnLst/>
              <a:rect l="l" t="t" r="r" b="b"/>
              <a:pathLst>
                <a:path w="838834" h="528320">
                  <a:moveTo>
                    <a:pt x="0" y="527748"/>
                  </a:moveTo>
                  <a:lnTo>
                    <a:pt x="0" y="242032"/>
                  </a:lnTo>
                  <a:lnTo>
                    <a:pt x="419702" y="0"/>
                  </a:lnTo>
                  <a:lnTo>
                    <a:pt x="838709" y="242032"/>
                  </a:lnTo>
                  <a:lnTo>
                    <a:pt x="838709" y="527748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-9525"/>
            <a:ext cx="1142365" cy="1027430"/>
            <a:chOff x="0" y="-9525"/>
            <a:chExt cx="1142365" cy="1027430"/>
          </a:xfrm>
        </p:grpSpPr>
        <p:sp>
          <p:nvSpPr>
            <p:cNvPr id="8" name="object 8" descr=""/>
            <p:cNvSpPr/>
            <p:nvPr/>
          </p:nvSpPr>
          <p:spPr>
            <a:xfrm>
              <a:off x="0" y="49601"/>
              <a:ext cx="591820" cy="968375"/>
            </a:xfrm>
            <a:custGeom>
              <a:avLst/>
              <a:gdLst/>
              <a:ahLst/>
              <a:cxnLst/>
              <a:rect l="l" t="t" r="r" b="b"/>
              <a:pathLst>
                <a:path w="591820" h="968375">
                  <a:moveTo>
                    <a:pt x="171708" y="968120"/>
                  </a:moveTo>
                  <a:lnTo>
                    <a:pt x="0" y="868936"/>
                  </a:lnTo>
                  <a:lnTo>
                    <a:pt x="0" y="99182"/>
                  </a:lnTo>
                  <a:lnTo>
                    <a:pt x="171708" y="0"/>
                  </a:lnTo>
                  <a:lnTo>
                    <a:pt x="591411" y="242027"/>
                  </a:lnTo>
                  <a:lnTo>
                    <a:pt x="591411" y="726088"/>
                  </a:lnTo>
                  <a:lnTo>
                    <a:pt x="171708" y="968120"/>
                  </a:lnTo>
                  <a:close/>
                </a:path>
              </a:pathLst>
            </a:custGeom>
            <a:solidFill>
              <a:srgbClr val="AEC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93541" y="0"/>
              <a:ext cx="838835" cy="521970"/>
            </a:xfrm>
            <a:custGeom>
              <a:avLst/>
              <a:gdLst/>
              <a:ahLst/>
              <a:cxnLst/>
              <a:rect l="l" t="t" r="r" b="b"/>
              <a:pathLst>
                <a:path w="838835" h="521970">
                  <a:moveTo>
                    <a:pt x="419006" y="521905"/>
                  </a:moveTo>
                  <a:lnTo>
                    <a:pt x="0" y="279873"/>
                  </a:lnTo>
                  <a:lnTo>
                    <a:pt x="0" y="0"/>
                  </a:lnTo>
                  <a:lnTo>
                    <a:pt x="838709" y="0"/>
                  </a:lnTo>
                  <a:lnTo>
                    <a:pt x="838709" y="279873"/>
                  </a:lnTo>
                  <a:lnTo>
                    <a:pt x="419006" y="521905"/>
                  </a:lnTo>
                  <a:close/>
                </a:path>
              </a:pathLst>
            </a:custGeom>
            <a:solidFill>
              <a:srgbClr val="AEC7FF">
                <a:alpha val="2470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93541" y="0"/>
              <a:ext cx="838835" cy="521970"/>
            </a:xfrm>
            <a:custGeom>
              <a:avLst/>
              <a:gdLst/>
              <a:ahLst/>
              <a:cxnLst/>
              <a:rect l="l" t="t" r="r" b="b"/>
              <a:pathLst>
                <a:path w="838835" h="521970">
                  <a:moveTo>
                    <a:pt x="838709" y="0"/>
                  </a:moveTo>
                  <a:lnTo>
                    <a:pt x="838709" y="279873"/>
                  </a:lnTo>
                  <a:lnTo>
                    <a:pt x="419006" y="521905"/>
                  </a:lnTo>
                  <a:lnTo>
                    <a:pt x="0" y="27987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8430767" y="0"/>
            <a:ext cx="713740" cy="564515"/>
          </a:xfrm>
          <a:custGeom>
            <a:avLst/>
            <a:gdLst/>
            <a:ahLst/>
            <a:cxnLst/>
            <a:rect l="l" t="t" r="r" b="b"/>
            <a:pathLst>
              <a:path w="713740" h="564515">
                <a:moveTo>
                  <a:pt x="419703" y="563897"/>
                </a:moveTo>
                <a:lnTo>
                  <a:pt x="0" y="321865"/>
                </a:lnTo>
                <a:lnTo>
                  <a:pt x="0" y="0"/>
                </a:lnTo>
                <a:lnTo>
                  <a:pt x="713232" y="0"/>
                </a:lnTo>
                <a:lnTo>
                  <a:pt x="713232" y="394345"/>
                </a:lnTo>
                <a:lnTo>
                  <a:pt x="419703" y="563897"/>
                </a:lnTo>
                <a:close/>
              </a:path>
            </a:pathLst>
          </a:custGeom>
          <a:solidFill>
            <a:srgbClr val="68DA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-9525" y="3987026"/>
            <a:ext cx="732790" cy="987425"/>
            <a:chOff x="-9525" y="3987026"/>
            <a:chExt cx="732790" cy="987425"/>
          </a:xfrm>
        </p:grpSpPr>
        <p:sp>
          <p:nvSpPr>
            <p:cNvPr id="13" name="object 13" descr=""/>
            <p:cNvSpPr/>
            <p:nvPr/>
          </p:nvSpPr>
          <p:spPr>
            <a:xfrm>
              <a:off x="0" y="3996551"/>
              <a:ext cx="713740" cy="968375"/>
            </a:xfrm>
            <a:custGeom>
              <a:avLst/>
              <a:gdLst/>
              <a:ahLst/>
              <a:cxnLst/>
              <a:rect l="l" t="t" r="r" b="b"/>
              <a:pathLst>
                <a:path w="713740" h="968375">
                  <a:moveTo>
                    <a:pt x="293523" y="968120"/>
                  </a:moveTo>
                  <a:lnTo>
                    <a:pt x="0" y="798574"/>
                  </a:lnTo>
                  <a:lnTo>
                    <a:pt x="0" y="169549"/>
                  </a:lnTo>
                  <a:lnTo>
                    <a:pt x="293523" y="0"/>
                  </a:lnTo>
                  <a:lnTo>
                    <a:pt x="713226" y="242032"/>
                  </a:lnTo>
                  <a:lnTo>
                    <a:pt x="713226" y="726092"/>
                  </a:lnTo>
                  <a:lnTo>
                    <a:pt x="293523" y="968120"/>
                  </a:lnTo>
                  <a:close/>
                </a:path>
              </a:pathLst>
            </a:custGeom>
            <a:solidFill>
              <a:srgbClr val="9FCBFC">
                <a:alpha val="4078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3996551"/>
              <a:ext cx="713740" cy="968375"/>
            </a:xfrm>
            <a:custGeom>
              <a:avLst/>
              <a:gdLst/>
              <a:ahLst/>
              <a:cxnLst/>
              <a:rect l="l" t="t" r="r" b="b"/>
              <a:pathLst>
                <a:path w="713740" h="968375">
                  <a:moveTo>
                    <a:pt x="0" y="798574"/>
                  </a:moveTo>
                  <a:lnTo>
                    <a:pt x="293523" y="968120"/>
                  </a:lnTo>
                  <a:lnTo>
                    <a:pt x="713226" y="726092"/>
                  </a:lnTo>
                  <a:lnTo>
                    <a:pt x="713226" y="242032"/>
                  </a:lnTo>
                  <a:lnTo>
                    <a:pt x="293523" y="0"/>
                  </a:lnTo>
                  <a:lnTo>
                    <a:pt x="0" y="169549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8421242" y="37313"/>
            <a:ext cx="732790" cy="987425"/>
            <a:chOff x="8421242" y="37313"/>
            <a:chExt cx="732790" cy="987425"/>
          </a:xfrm>
        </p:grpSpPr>
        <p:sp>
          <p:nvSpPr>
            <p:cNvPr id="16" name="object 16" descr=""/>
            <p:cNvSpPr/>
            <p:nvPr/>
          </p:nvSpPr>
          <p:spPr>
            <a:xfrm>
              <a:off x="8430767" y="46838"/>
              <a:ext cx="713740" cy="968375"/>
            </a:xfrm>
            <a:custGeom>
              <a:avLst/>
              <a:gdLst/>
              <a:ahLst/>
              <a:cxnLst/>
              <a:rect l="l" t="t" r="r" b="b"/>
              <a:pathLst>
                <a:path w="713740" h="968375">
                  <a:moveTo>
                    <a:pt x="419005" y="968120"/>
                  </a:moveTo>
                  <a:lnTo>
                    <a:pt x="0" y="726093"/>
                  </a:lnTo>
                  <a:lnTo>
                    <a:pt x="0" y="242032"/>
                  </a:lnTo>
                  <a:lnTo>
                    <a:pt x="419005" y="0"/>
                  </a:lnTo>
                  <a:lnTo>
                    <a:pt x="713232" y="169672"/>
                  </a:lnTo>
                  <a:lnTo>
                    <a:pt x="713232" y="798451"/>
                  </a:lnTo>
                  <a:lnTo>
                    <a:pt x="419005" y="968120"/>
                  </a:lnTo>
                  <a:close/>
                </a:path>
              </a:pathLst>
            </a:custGeom>
            <a:solidFill>
              <a:srgbClr val="68DAF7">
                <a:alpha val="3411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430767" y="46838"/>
              <a:ext cx="713740" cy="968375"/>
            </a:xfrm>
            <a:custGeom>
              <a:avLst/>
              <a:gdLst/>
              <a:ahLst/>
              <a:cxnLst/>
              <a:rect l="l" t="t" r="r" b="b"/>
              <a:pathLst>
                <a:path w="713740" h="968375">
                  <a:moveTo>
                    <a:pt x="713232" y="169672"/>
                  </a:moveTo>
                  <a:lnTo>
                    <a:pt x="419005" y="0"/>
                  </a:lnTo>
                  <a:lnTo>
                    <a:pt x="0" y="242032"/>
                  </a:lnTo>
                  <a:lnTo>
                    <a:pt x="0" y="726093"/>
                  </a:lnTo>
                  <a:lnTo>
                    <a:pt x="419005" y="968120"/>
                  </a:lnTo>
                  <a:lnTo>
                    <a:pt x="713232" y="798451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3267295" y="1624358"/>
            <a:ext cx="2609850" cy="1894839"/>
            <a:chOff x="3267295" y="1624358"/>
            <a:chExt cx="2609850" cy="1894839"/>
          </a:xfrm>
        </p:grpSpPr>
        <p:sp>
          <p:nvSpPr>
            <p:cNvPr id="19" name="object 19" descr=""/>
            <p:cNvSpPr/>
            <p:nvPr/>
          </p:nvSpPr>
          <p:spPr>
            <a:xfrm>
              <a:off x="3267295" y="3055953"/>
              <a:ext cx="1304925" cy="463550"/>
            </a:xfrm>
            <a:custGeom>
              <a:avLst/>
              <a:gdLst/>
              <a:ahLst/>
              <a:cxnLst/>
              <a:rect l="l" t="t" r="r" b="b"/>
              <a:pathLst>
                <a:path w="1304925" h="463550">
                  <a:moveTo>
                    <a:pt x="1304515" y="463193"/>
                  </a:moveTo>
                  <a:lnTo>
                    <a:pt x="0" y="463193"/>
                  </a:lnTo>
                  <a:lnTo>
                    <a:pt x="0" y="0"/>
                  </a:lnTo>
                  <a:lnTo>
                    <a:pt x="1304515" y="0"/>
                  </a:lnTo>
                  <a:lnTo>
                    <a:pt x="1304515" y="463193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571964" y="3055953"/>
              <a:ext cx="1304925" cy="463550"/>
            </a:xfrm>
            <a:custGeom>
              <a:avLst/>
              <a:gdLst/>
              <a:ahLst/>
              <a:cxnLst/>
              <a:rect l="l" t="t" r="r" b="b"/>
              <a:pathLst>
                <a:path w="1304925" h="463550">
                  <a:moveTo>
                    <a:pt x="1304515" y="463193"/>
                  </a:moveTo>
                  <a:lnTo>
                    <a:pt x="0" y="463193"/>
                  </a:lnTo>
                  <a:lnTo>
                    <a:pt x="0" y="0"/>
                  </a:lnTo>
                  <a:lnTo>
                    <a:pt x="1304515" y="0"/>
                  </a:lnTo>
                  <a:lnTo>
                    <a:pt x="1304515" y="46319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354765" y="1624358"/>
              <a:ext cx="521970" cy="1438910"/>
            </a:xfrm>
            <a:custGeom>
              <a:avLst/>
              <a:gdLst/>
              <a:ahLst/>
              <a:cxnLst/>
              <a:rect l="l" t="t" r="r" b="b"/>
              <a:pathLst>
                <a:path w="521970" h="1438910">
                  <a:moveTo>
                    <a:pt x="521953" y="1438541"/>
                  </a:moveTo>
                  <a:lnTo>
                    <a:pt x="0" y="1438541"/>
                  </a:lnTo>
                  <a:lnTo>
                    <a:pt x="0" y="0"/>
                  </a:lnTo>
                  <a:lnTo>
                    <a:pt x="521953" y="0"/>
                  </a:lnTo>
                  <a:lnTo>
                    <a:pt x="521953" y="143854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832898" y="1624358"/>
              <a:ext cx="521970" cy="720090"/>
            </a:xfrm>
            <a:custGeom>
              <a:avLst/>
              <a:gdLst/>
              <a:ahLst/>
              <a:cxnLst/>
              <a:rect l="l" t="t" r="r" b="b"/>
              <a:pathLst>
                <a:path w="521970" h="720089">
                  <a:moveTo>
                    <a:pt x="521953" y="719483"/>
                  </a:moveTo>
                  <a:lnTo>
                    <a:pt x="0" y="719483"/>
                  </a:lnTo>
                  <a:lnTo>
                    <a:pt x="0" y="0"/>
                  </a:lnTo>
                  <a:lnTo>
                    <a:pt x="521953" y="0"/>
                  </a:lnTo>
                  <a:lnTo>
                    <a:pt x="521953" y="719483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267290" y="1624367"/>
              <a:ext cx="1565910" cy="1438910"/>
            </a:xfrm>
            <a:custGeom>
              <a:avLst/>
              <a:gdLst/>
              <a:ahLst/>
              <a:cxnLst/>
              <a:rect l="l" t="t" r="r" b="b"/>
              <a:pathLst>
                <a:path w="1565910" h="1438910">
                  <a:moveTo>
                    <a:pt x="521957" y="0"/>
                  </a:moveTo>
                  <a:lnTo>
                    <a:pt x="0" y="0"/>
                  </a:lnTo>
                  <a:lnTo>
                    <a:pt x="0" y="1438541"/>
                  </a:lnTo>
                  <a:lnTo>
                    <a:pt x="521957" y="1438541"/>
                  </a:lnTo>
                  <a:lnTo>
                    <a:pt x="521957" y="0"/>
                  </a:lnTo>
                  <a:close/>
                </a:path>
                <a:path w="1565910" h="1438910">
                  <a:moveTo>
                    <a:pt x="1565681" y="0"/>
                  </a:moveTo>
                  <a:lnTo>
                    <a:pt x="1043736" y="0"/>
                  </a:lnTo>
                  <a:lnTo>
                    <a:pt x="1043736" y="1438541"/>
                  </a:lnTo>
                  <a:lnTo>
                    <a:pt x="1565681" y="1438541"/>
                  </a:lnTo>
                  <a:lnTo>
                    <a:pt x="156568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789163" y="1624358"/>
              <a:ext cx="521970" cy="720090"/>
            </a:xfrm>
            <a:custGeom>
              <a:avLst/>
              <a:gdLst/>
              <a:ahLst/>
              <a:cxnLst/>
              <a:rect l="l" t="t" r="r" b="b"/>
              <a:pathLst>
                <a:path w="521970" h="720089">
                  <a:moveTo>
                    <a:pt x="521953" y="719483"/>
                  </a:moveTo>
                  <a:lnTo>
                    <a:pt x="0" y="719483"/>
                  </a:lnTo>
                  <a:lnTo>
                    <a:pt x="0" y="0"/>
                  </a:lnTo>
                  <a:lnTo>
                    <a:pt x="521953" y="0"/>
                  </a:lnTo>
                  <a:lnTo>
                    <a:pt x="521953" y="719483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803085" y="1789881"/>
            <a:ext cx="13106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65" b="1">
                <a:latin typeface="Trebuchet MS"/>
                <a:cs typeface="Trebuchet MS"/>
              </a:rPr>
              <a:t>Megha</a:t>
            </a:r>
            <a:r>
              <a:rPr dirty="0" sz="1800" spc="-180" b="1">
                <a:latin typeface="Trebuchet MS"/>
                <a:cs typeface="Trebuchet MS"/>
              </a:rPr>
              <a:t> </a:t>
            </a:r>
            <a:r>
              <a:rPr dirty="0" sz="1800" spc="-150" b="1">
                <a:latin typeface="Trebuchet MS"/>
                <a:cs typeface="Trebuchet MS"/>
              </a:rPr>
              <a:t>Sharma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57349" y="2102824"/>
            <a:ext cx="2002155" cy="625475"/>
          </a:xfrm>
          <a:prstGeom prst="rect">
            <a:avLst/>
          </a:prstGeom>
          <a:solidFill>
            <a:srgbClr val="FC3E58">
              <a:alpha val="12156"/>
            </a:srgbClr>
          </a:solidFill>
        </p:spPr>
        <p:txBody>
          <a:bodyPr wrap="square" lIns="0" tIns="393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10"/>
              </a:spcBef>
            </a:pPr>
            <a:endParaRPr sz="1200">
              <a:latin typeface="Times New Roman"/>
              <a:cs typeface="Times New Roman"/>
            </a:endParaRPr>
          </a:p>
          <a:p>
            <a:pPr marL="625475">
              <a:lnSpc>
                <a:spcPct val="100000"/>
              </a:lnSpc>
            </a:pPr>
            <a:r>
              <a:rPr dirty="0" sz="1200">
                <a:latin typeface="Roboto"/>
                <a:cs typeface="Roboto"/>
              </a:rPr>
              <a:t>Team</a:t>
            </a:r>
            <a:r>
              <a:rPr dirty="0" sz="1200" spc="-75">
                <a:latin typeface="Roboto"/>
                <a:cs typeface="Roboto"/>
              </a:rPr>
              <a:t> </a:t>
            </a:r>
            <a:r>
              <a:rPr dirty="0" sz="1200" spc="-20">
                <a:latin typeface="Roboto"/>
                <a:cs typeface="Roboto"/>
              </a:rPr>
              <a:t>Lead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94501" y="2791906"/>
            <a:ext cx="15278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 b="1">
                <a:latin typeface="Trebuchet MS"/>
                <a:cs typeface="Trebuchet MS"/>
              </a:rPr>
              <a:t>Khuzaima</a:t>
            </a:r>
            <a:r>
              <a:rPr dirty="0" sz="1800" spc="-145" b="1">
                <a:latin typeface="Trebuchet MS"/>
                <a:cs typeface="Trebuchet MS"/>
              </a:rPr>
              <a:t> </a:t>
            </a:r>
            <a:r>
              <a:rPr dirty="0" sz="1800" spc="-135" b="1">
                <a:latin typeface="Trebuchet MS"/>
                <a:cs typeface="Trebuchet MS"/>
              </a:rPr>
              <a:t>Kausar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57349" y="3104850"/>
            <a:ext cx="2002155" cy="625475"/>
          </a:xfrm>
          <a:prstGeom prst="rect">
            <a:avLst/>
          </a:prstGeom>
          <a:solidFill>
            <a:srgbClr val="00BE7E">
              <a:alpha val="12156"/>
            </a:srgbClr>
          </a:solidFill>
        </p:spPr>
        <p:txBody>
          <a:bodyPr wrap="square" lIns="0" tIns="393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10"/>
              </a:spcBef>
            </a:pPr>
            <a:endParaRPr sz="1200">
              <a:latin typeface="Times New Roman"/>
              <a:cs typeface="Times New Roman"/>
            </a:endParaRPr>
          </a:p>
          <a:p>
            <a:pPr marL="440690">
              <a:lnSpc>
                <a:spcPct val="100000"/>
              </a:lnSpc>
            </a:pPr>
            <a:r>
              <a:rPr dirty="0" sz="1200" spc="-10">
                <a:latin typeface="Roboto"/>
                <a:cs typeface="Roboto"/>
              </a:rPr>
              <a:t>Project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Manager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771007" y="1789881"/>
            <a:ext cx="1830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5" b="1">
                <a:latin typeface="Trebuchet MS"/>
                <a:cs typeface="Trebuchet MS"/>
              </a:rPr>
              <a:t>kavali</a:t>
            </a:r>
            <a:r>
              <a:rPr dirty="0" sz="1800" spc="-175" b="1">
                <a:latin typeface="Trebuchet MS"/>
                <a:cs typeface="Trebuchet MS"/>
              </a:rPr>
              <a:t> Tharakananda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685074" y="2102824"/>
            <a:ext cx="2002155" cy="625475"/>
          </a:xfrm>
          <a:prstGeom prst="rect">
            <a:avLst/>
          </a:prstGeom>
          <a:solidFill>
            <a:srgbClr val="00BE7E">
              <a:alpha val="12156"/>
            </a:srgbClr>
          </a:solidFill>
        </p:spPr>
        <p:txBody>
          <a:bodyPr wrap="square" lIns="0" tIns="393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10"/>
              </a:spcBef>
            </a:pPr>
            <a:endParaRPr sz="1200">
              <a:latin typeface="Times New Roman"/>
              <a:cs typeface="Times New Roman"/>
            </a:endParaRPr>
          </a:p>
          <a:p>
            <a:pPr marL="575945">
              <a:lnSpc>
                <a:spcPct val="100000"/>
              </a:lnSpc>
            </a:pPr>
            <a:r>
              <a:rPr dirty="0" sz="1200" spc="-10">
                <a:latin typeface="Roboto"/>
                <a:cs typeface="Roboto"/>
              </a:rPr>
              <a:t>Project</a:t>
            </a:r>
            <a:r>
              <a:rPr dirty="0" sz="1200" spc="-40">
                <a:latin typeface="Roboto"/>
                <a:cs typeface="Roboto"/>
              </a:rPr>
              <a:t> </a:t>
            </a:r>
            <a:r>
              <a:rPr dirty="0" sz="1200" spc="-20">
                <a:latin typeface="Roboto"/>
                <a:cs typeface="Roboto"/>
              </a:rPr>
              <a:t>Lead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011151" y="2791906"/>
            <a:ext cx="1350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 b="1">
                <a:latin typeface="Trebuchet MS"/>
                <a:cs typeface="Trebuchet MS"/>
              </a:rPr>
              <a:t>katlego</a:t>
            </a:r>
            <a:r>
              <a:rPr dirty="0" sz="1800" spc="-160" b="1">
                <a:latin typeface="Trebuchet MS"/>
                <a:cs typeface="Trebuchet MS"/>
              </a:rPr>
              <a:t> </a:t>
            </a:r>
            <a:r>
              <a:rPr dirty="0" sz="1800" spc="-140" b="1">
                <a:latin typeface="Trebuchet MS"/>
                <a:cs typeface="Trebuchet MS"/>
              </a:rPr>
              <a:t>masela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685074" y="3104850"/>
            <a:ext cx="2002155" cy="625475"/>
          </a:xfrm>
          <a:prstGeom prst="rect">
            <a:avLst/>
          </a:prstGeom>
          <a:solidFill>
            <a:srgbClr val="FCB700">
              <a:alpha val="12156"/>
            </a:srgbClr>
          </a:solidFill>
        </p:spPr>
        <p:txBody>
          <a:bodyPr wrap="square" lIns="0" tIns="393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10"/>
              </a:spcBef>
            </a:pPr>
            <a:endParaRPr sz="1200">
              <a:latin typeface="Times New Roman"/>
              <a:cs typeface="Times New Roman"/>
            </a:endParaRPr>
          </a:p>
          <a:p>
            <a:pPr marL="327025">
              <a:lnSpc>
                <a:spcPct val="100000"/>
              </a:lnSpc>
            </a:pPr>
            <a:r>
              <a:rPr dirty="0" sz="1200" spc="-60">
                <a:latin typeface="Roboto"/>
                <a:cs typeface="Roboto"/>
              </a:rPr>
              <a:t>Co-</a:t>
            </a:r>
            <a:r>
              <a:rPr dirty="0" sz="1200" spc="-20">
                <a:latin typeface="Roboto"/>
                <a:cs typeface="Roboto"/>
              </a:rPr>
              <a:t>Project</a:t>
            </a:r>
            <a:r>
              <a:rPr dirty="0" sz="1200" spc="10">
                <a:latin typeface="Roboto"/>
                <a:cs typeface="Roboto"/>
              </a:rPr>
              <a:t> </a:t>
            </a:r>
            <a:r>
              <a:rPr dirty="0" sz="1200" spc="-10">
                <a:latin typeface="Roboto"/>
                <a:cs typeface="Roboto"/>
              </a:rPr>
              <a:t>Manager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2454187" y="1390997"/>
            <a:ext cx="4236085" cy="2573020"/>
            <a:chOff x="2454187" y="1390997"/>
            <a:chExt cx="4236085" cy="2573020"/>
          </a:xfrm>
        </p:grpSpPr>
        <p:pic>
          <p:nvPicPr>
            <p:cNvPr id="34" name="object 3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0742" y="2263575"/>
              <a:ext cx="95778" cy="9620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1252" y="2376338"/>
              <a:ext cx="274255" cy="161518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3921125" y="1886051"/>
              <a:ext cx="259079" cy="196215"/>
            </a:xfrm>
            <a:custGeom>
              <a:avLst/>
              <a:gdLst/>
              <a:ahLst/>
              <a:cxnLst/>
              <a:rect l="l" t="t" r="r" b="b"/>
              <a:pathLst>
                <a:path w="259079" h="196214">
                  <a:moveTo>
                    <a:pt x="45097" y="172999"/>
                  </a:moveTo>
                  <a:lnTo>
                    <a:pt x="43357" y="164198"/>
                  </a:lnTo>
                  <a:lnTo>
                    <a:pt x="38595" y="157111"/>
                  </a:lnTo>
                  <a:lnTo>
                    <a:pt x="31445" y="152387"/>
                  </a:lnTo>
                  <a:lnTo>
                    <a:pt x="22567" y="150660"/>
                  </a:lnTo>
                  <a:lnTo>
                    <a:pt x="9486" y="154647"/>
                  </a:lnTo>
                  <a:lnTo>
                    <a:pt x="1498" y="164477"/>
                  </a:lnTo>
                  <a:lnTo>
                    <a:pt x="0" y="176987"/>
                  </a:lnTo>
                  <a:lnTo>
                    <a:pt x="6388" y="189014"/>
                  </a:lnTo>
                  <a:lnTo>
                    <a:pt x="11049" y="193636"/>
                  </a:lnTo>
                  <a:lnTo>
                    <a:pt x="16725" y="195707"/>
                  </a:lnTo>
                  <a:lnTo>
                    <a:pt x="22275" y="195707"/>
                  </a:lnTo>
                  <a:lnTo>
                    <a:pt x="30759" y="194068"/>
                  </a:lnTo>
                  <a:lnTo>
                    <a:pt x="38061" y="189445"/>
                  </a:lnTo>
                  <a:lnTo>
                    <a:pt x="43167" y="182283"/>
                  </a:lnTo>
                  <a:lnTo>
                    <a:pt x="45097" y="172999"/>
                  </a:lnTo>
                  <a:close/>
                </a:path>
                <a:path w="259079" h="196214">
                  <a:moveTo>
                    <a:pt x="45097" y="97980"/>
                  </a:moveTo>
                  <a:lnTo>
                    <a:pt x="43357" y="89077"/>
                  </a:lnTo>
                  <a:lnTo>
                    <a:pt x="38595" y="81788"/>
                  </a:lnTo>
                  <a:lnTo>
                    <a:pt x="31445" y="76860"/>
                  </a:lnTo>
                  <a:lnTo>
                    <a:pt x="22567" y="75057"/>
                  </a:lnTo>
                  <a:lnTo>
                    <a:pt x="9486" y="79133"/>
                  </a:lnTo>
                  <a:lnTo>
                    <a:pt x="1498" y="89166"/>
                  </a:lnTo>
                  <a:lnTo>
                    <a:pt x="0" y="101879"/>
                  </a:lnTo>
                  <a:lnTo>
                    <a:pt x="6388" y="114020"/>
                  </a:lnTo>
                  <a:lnTo>
                    <a:pt x="11049" y="118605"/>
                  </a:lnTo>
                  <a:lnTo>
                    <a:pt x="16725" y="120675"/>
                  </a:lnTo>
                  <a:lnTo>
                    <a:pt x="22275" y="120675"/>
                  </a:lnTo>
                  <a:lnTo>
                    <a:pt x="30759" y="119037"/>
                  </a:lnTo>
                  <a:lnTo>
                    <a:pt x="38061" y="114427"/>
                  </a:lnTo>
                  <a:lnTo>
                    <a:pt x="43167" y="107251"/>
                  </a:lnTo>
                  <a:lnTo>
                    <a:pt x="45097" y="97980"/>
                  </a:lnTo>
                  <a:close/>
                </a:path>
                <a:path w="259079" h="196214">
                  <a:moveTo>
                    <a:pt x="45097" y="22364"/>
                  </a:moveTo>
                  <a:lnTo>
                    <a:pt x="43357" y="13804"/>
                  </a:lnTo>
                  <a:lnTo>
                    <a:pt x="38595" y="6705"/>
                  </a:lnTo>
                  <a:lnTo>
                    <a:pt x="31445" y="1854"/>
                  </a:lnTo>
                  <a:lnTo>
                    <a:pt x="22567" y="50"/>
                  </a:lnTo>
                  <a:lnTo>
                    <a:pt x="9486" y="4038"/>
                  </a:lnTo>
                  <a:lnTo>
                    <a:pt x="1498" y="13868"/>
                  </a:lnTo>
                  <a:lnTo>
                    <a:pt x="0" y="26377"/>
                  </a:lnTo>
                  <a:lnTo>
                    <a:pt x="6388" y="38404"/>
                  </a:lnTo>
                  <a:lnTo>
                    <a:pt x="11125" y="43103"/>
                  </a:lnTo>
                  <a:lnTo>
                    <a:pt x="16891" y="45212"/>
                  </a:lnTo>
                  <a:lnTo>
                    <a:pt x="22517" y="45212"/>
                  </a:lnTo>
                  <a:lnTo>
                    <a:pt x="30937" y="43599"/>
                  </a:lnTo>
                  <a:lnTo>
                    <a:pt x="38150" y="38989"/>
                  </a:lnTo>
                  <a:lnTo>
                    <a:pt x="43192" y="31788"/>
                  </a:lnTo>
                  <a:lnTo>
                    <a:pt x="45097" y="22364"/>
                  </a:lnTo>
                  <a:close/>
                </a:path>
                <a:path w="259079" h="196214">
                  <a:moveTo>
                    <a:pt x="257454" y="97688"/>
                  </a:moveTo>
                  <a:lnTo>
                    <a:pt x="252145" y="82613"/>
                  </a:lnTo>
                  <a:lnTo>
                    <a:pt x="236232" y="75057"/>
                  </a:lnTo>
                  <a:lnTo>
                    <a:pt x="83223" y="75057"/>
                  </a:lnTo>
                  <a:lnTo>
                    <a:pt x="82105" y="75006"/>
                  </a:lnTo>
                  <a:lnTo>
                    <a:pt x="81546" y="75006"/>
                  </a:lnTo>
                  <a:lnTo>
                    <a:pt x="64604" y="82092"/>
                  </a:lnTo>
                  <a:lnTo>
                    <a:pt x="58953" y="97688"/>
                  </a:lnTo>
                  <a:lnTo>
                    <a:pt x="64604" y="113271"/>
                  </a:lnTo>
                  <a:lnTo>
                    <a:pt x="81546" y="120357"/>
                  </a:lnTo>
                  <a:lnTo>
                    <a:pt x="82105" y="120357"/>
                  </a:lnTo>
                  <a:lnTo>
                    <a:pt x="83223" y="120319"/>
                  </a:lnTo>
                  <a:lnTo>
                    <a:pt x="236232" y="120319"/>
                  </a:lnTo>
                  <a:lnTo>
                    <a:pt x="252145" y="112750"/>
                  </a:lnTo>
                  <a:lnTo>
                    <a:pt x="257454" y="97688"/>
                  </a:lnTo>
                  <a:close/>
                </a:path>
                <a:path w="259079" h="196214">
                  <a:moveTo>
                    <a:pt x="257454" y="22669"/>
                  </a:moveTo>
                  <a:lnTo>
                    <a:pt x="252145" y="7594"/>
                  </a:lnTo>
                  <a:lnTo>
                    <a:pt x="236232" y="50"/>
                  </a:lnTo>
                  <a:lnTo>
                    <a:pt x="83223" y="50"/>
                  </a:lnTo>
                  <a:lnTo>
                    <a:pt x="82664" y="0"/>
                  </a:lnTo>
                  <a:lnTo>
                    <a:pt x="81546" y="0"/>
                  </a:lnTo>
                  <a:lnTo>
                    <a:pt x="64604" y="7086"/>
                  </a:lnTo>
                  <a:lnTo>
                    <a:pt x="58953" y="22669"/>
                  </a:lnTo>
                  <a:lnTo>
                    <a:pt x="64604" y="38252"/>
                  </a:lnTo>
                  <a:lnTo>
                    <a:pt x="81546" y="45339"/>
                  </a:lnTo>
                  <a:lnTo>
                    <a:pt x="82105" y="45339"/>
                  </a:lnTo>
                  <a:lnTo>
                    <a:pt x="83223" y="45288"/>
                  </a:lnTo>
                  <a:lnTo>
                    <a:pt x="236232" y="45288"/>
                  </a:lnTo>
                  <a:lnTo>
                    <a:pt x="252145" y="37744"/>
                  </a:lnTo>
                  <a:lnTo>
                    <a:pt x="257454" y="22669"/>
                  </a:lnTo>
                  <a:close/>
                </a:path>
                <a:path w="259079" h="196214">
                  <a:moveTo>
                    <a:pt x="258762" y="173278"/>
                  </a:moveTo>
                  <a:lnTo>
                    <a:pt x="253136" y="157734"/>
                  </a:lnTo>
                  <a:lnTo>
                    <a:pt x="236232" y="150660"/>
                  </a:lnTo>
                  <a:lnTo>
                    <a:pt x="83223" y="150660"/>
                  </a:lnTo>
                  <a:lnTo>
                    <a:pt x="66319" y="157645"/>
                  </a:lnTo>
                  <a:lnTo>
                    <a:pt x="60680" y="173062"/>
                  </a:lnTo>
                  <a:lnTo>
                    <a:pt x="66319" y="188582"/>
                  </a:lnTo>
                  <a:lnTo>
                    <a:pt x="83223" y="195897"/>
                  </a:lnTo>
                  <a:lnTo>
                    <a:pt x="236232" y="195897"/>
                  </a:lnTo>
                  <a:lnTo>
                    <a:pt x="253136" y="188836"/>
                  </a:lnTo>
                  <a:lnTo>
                    <a:pt x="258762" y="173278"/>
                  </a:lnTo>
                  <a:close/>
                </a:path>
              </a:pathLst>
            </a:custGeom>
            <a:solidFill>
              <a:srgbClr val="FC3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8719" y="2278288"/>
              <a:ext cx="274256" cy="274217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4956806" y="1863600"/>
              <a:ext cx="274320" cy="241300"/>
            </a:xfrm>
            <a:custGeom>
              <a:avLst/>
              <a:gdLst/>
              <a:ahLst/>
              <a:cxnLst/>
              <a:rect l="l" t="t" r="r" b="b"/>
              <a:pathLst>
                <a:path w="274320" h="241300">
                  <a:moveTo>
                    <a:pt x="139605" y="240790"/>
                  </a:moveTo>
                  <a:lnTo>
                    <a:pt x="135311" y="240790"/>
                  </a:lnTo>
                  <a:lnTo>
                    <a:pt x="133486" y="240175"/>
                  </a:lnTo>
                  <a:lnTo>
                    <a:pt x="132252" y="238943"/>
                  </a:lnTo>
                  <a:lnTo>
                    <a:pt x="123455" y="231287"/>
                  </a:lnTo>
                  <a:lnTo>
                    <a:pt x="114653" y="223911"/>
                  </a:lnTo>
                  <a:lnTo>
                    <a:pt x="106083" y="216871"/>
                  </a:lnTo>
                  <a:lnTo>
                    <a:pt x="97980" y="210226"/>
                  </a:lnTo>
                  <a:lnTo>
                    <a:pt x="57616" y="175248"/>
                  </a:lnTo>
                  <a:lnTo>
                    <a:pt x="26719" y="143539"/>
                  </a:lnTo>
                  <a:lnTo>
                    <a:pt x="6957" y="112172"/>
                  </a:lnTo>
                  <a:lnTo>
                    <a:pt x="0" y="78219"/>
                  </a:lnTo>
                  <a:lnTo>
                    <a:pt x="5434" y="47181"/>
                  </a:lnTo>
                  <a:lnTo>
                    <a:pt x="20513" y="22384"/>
                  </a:lnTo>
                  <a:lnTo>
                    <a:pt x="43396" y="5949"/>
                  </a:lnTo>
                  <a:lnTo>
                    <a:pt x="72245" y="0"/>
                  </a:lnTo>
                  <a:lnTo>
                    <a:pt x="94632" y="3847"/>
                  </a:lnTo>
                  <a:lnTo>
                    <a:pt x="113050" y="13825"/>
                  </a:lnTo>
                  <a:lnTo>
                    <a:pt x="127442" y="27585"/>
                  </a:lnTo>
                  <a:lnTo>
                    <a:pt x="137754" y="42779"/>
                  </a:lnTo>
                  <a:lnTo>
                    <a:pt x="147631" y="27585"/>
                  </a:lnTo>
                  <a:lnTo>
                    <a:pt x="161642" y="13825"/>
                  </a:lnTo>
                  <a:lnTo>
                    <a:pt x="179784" y="3847"/>
                  </a:lnTo>
                  <a:lnTo>
                    <a:pt x="202054" y="0"/>
                  </a:lnTo>
                  <a:lnTo>
                    <a:pt x="230654" y="5949"/>
                  </a:lnTo>
                  <a:lnTo>
                    <a:pt x="253565" y="22384"/>
                  </a:lnTo>
                  <a:lnTo>
                    <a:pt x="268782" y="47181"/>
                  </a:lnTo>
                  <a:lnTo>
                    <a:pt x="274300" y="78219"/>
                  </a:lnTo>
                  <a:lnTo>
                    <a:pt x="267259" y="112172"/>
                  </a:lnTo>
                  <a:lnTo>
                    <a:pt x="247362" y="143539"/>
                  </a:lnTo>
                  <a:lnTo>
                    <a:pt x="216445" y="175248"/>
                  </a:lnTo>
                  <a:lnTo>
                    <a:pt x="176344" y="210226"/>
                  </a:lnTo>
                  <a:lnTo>
                    <a:pt x="168323" y="216871"/>
                  </a:lnTo>
                  <a:lnTo>
                    <a:pt x="159958" y="223911"/>
                  </a:lnTo>
                  <a:lnTo>
                    <a:pt x="151365" y="231287"/>
                  </a:lnTo>
                  <a:lnTo>
                    <a:pt x="142664" y="238943"/>
                  </a:lnTo>
                  <a:lnTo>
                    <a:pt x="141430" y="240175"/>
                  </a:lnTo>
                  <a:lnTo>
                    <a:pt x="139605" y="240790"/>
                  </a:lnTo>
                  <a:close/>
                </a:path>
              </a:pathLst>
            </a:custGeom>
            <a:solidFill>
              <a:srgbClr val="FC8C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4937" y="2294542"/>
              <a:ext cx="274325" cy="27121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8521" y="2616699"/>
              <a:ext cx="248867" cy="22812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8694" y="3156784"/>
              <a:ext cx="252790" cy="253423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3823309" y="3208642"/>
              <a:ext cx="30480" cy="66675"/>
            </a:xfrm>
            <a:custGeom>
              <a:avLst/>
              <a:gdLst/>
              <a:ahLst/>
              <a:cxnLst/>
              <a:rect l="l" t="t" r="r" b="b"/>
              <a:pathLst>
                <a:path w="30479" h="66675">
                  <a:moveTo>
                    <a:pt x="5397" y="0"/>
                  </a:moveTo>
                  <a:lnTo>
                    <a:pt x="2997" y="1816"/>
                  </a:lnTo>
                  <a:lnTo>
                    <a:pt x="1206" y="4216"/>
                  </a:lnTo>
                  <a:lnTo>
                    <a:pt x="1206" y="7213"/>
                  </a:lnTo>
                  <a:lnTo>
                    <a:pt x="0" y="9613"/>
                  </a:lnTo>
                  <a:lnTo>
                    <a:pt x="1206" y="12636"/>
                  </a:lnTo>
                  <a:lnTo>
                    <a:pt x="2997" y="15036"/>
                  </a:lnTo>
                  <a:lnTo>
                    <a:pt x="5397" y="16827"/>
                  </a:lnTo>
                  <a:lnTo>
                    <a:pt x="5397" y="0"/>
                  </a:lnTo>
                  <a:close/>
                </a:path>
                <a:path w="30479" h="66675">
                  <a:moveTo>
                    <a:pt x="30022" y="48666"/>
                  </a:moveTo>
                  <a:lnTo>
                    <a:pt x="27012" y="42672"/>
                  </a:lnTo>
                  <a:lnTo>
                    <a:pt x="21018" y="40881"/>
                  </a:lnTo>
                  <a:lnTo>
                    <a:pt x="21018" y="66103"/>
                  </a:lnTo>
                  <a:lnTo>
                    <a:pt x="25209" y="63703"/>
                  </a:lnTo>
                  <a:lnTo>
                    <a:pt x="28206" y="59499"/>
                  </a:lnTo>
                  <a:lnTo>
                    <a:pt x="28803" y="54698"/>
                  </a:lnTo>
                  <a:lnTo>
                    <a:pt x="30022" y="48666"/>
                  </a:lnTo>
                  <a:close/>
                </a:path>
              </a:pathLst>
            </a:custGeom>
            <a:solidFill>
              <a:srgbClr val="0166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5131" y="3206669"/>
              <a:ext cx="157050" cy="216075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3782511" y="3152171"/>
              <a:ext cx="174625" cy="259079"/>
            </a:xfrm>
            <a:custGeom>
              <a:avLst/>
              <a:gdLst/>
              <a:ahLst/>
              <a:cxnLst/>
              <a:rect l="l" t="t" r="r" b="b"/>
              <a:pathLst>
                <a:path w="174625" h="259079">
                  <a:moveTo>
                    <a:pt x="170450" y="258967"/>
                  </a:moveTo>
                  <a:lnTo>
                    <a:pt x="3604" y="258967"/>
                  </a:lnTo>
                  <a:lnTo>
                    <a:pt x="0" y="255359"/>
                  </a:lnTo>
                  <a:lnTo>
                    <a:pt x="605" y="251145"/>
                  </a:lnTo>
                  <a:lnTo>
                    <a:pt x="605" y="7796"/>
                  </a:lnTo>
                  <a:lnTo>
                    <a:pt x="0" y="3607"/>
                  </a:lnTo>
                  <a:lnTo>
                    <a:pt x="3604" y="0"/>
                  </a:lnTo>
                  <a:lnTo>
                    <a:pt x="170450" y="0"/>
                  </a:lnTo>
                  <a:lnTo>
                    <a:pt x="174054" y="3607"/>
                  </a:lnTo>
                  <a:lnTo>
                    <a:pt x="174054" y="27627"/>
                  </a:lnTo>
                  <a:lnTo>
                    <a:pt x="50709" y="27627"/>
                  </a:lnTo>
                  <a:lnTo>
                    <a:pt x="47105" y="30049"/>
                  </a:lnTo>
                  <a:lnTo>
                    <a:pt x="46802" y="34843"/>
                  </a:lnTo>
                  <a:lnTo>
                    <a:pt x="46802" y="39662"/>
                  </a:lnTo>
                  <a:lnTo>
                    <a:pt x="45013" y="39662"/>
                  </a:lnTo>
                  <a:lnTo>
                    <a:pt x="26180" y="67052"/>
                  </a:lnTo>
                  <a:lnTo>
                    <a:pt x="27222" y="73307"/>
                  </a:lnTo>
                  <a:lnTo>
                    <a:pt x="46197" y="90729"/>
                  </a:lnTo>
                  <a:lnTo>
                    <a:pt x="46197" y="118735"/>
                  </a:lnTo>
                  <a:lnTo>
                    <a:pt x="28353" y="118735"/>
                  </a:lnTo>
                  <a:lnTo>
                    <a:pt x="26035" y="119795"/>
                  </a:lnTo>
                  <a:lnTo>
                    <a:pt x="24598" y="121964"/>
                  </a:lnTo>
                  <a:lnTo>
                    <a:pt x="25203" y="122570"/>
                  </a:lnTo>
                  <a:lnTo>
                    <a:pt x="22204" y="126178"/>
                  </a:lnTo>
                  <a:lnTo>
                    <a:pt x="23388" y="130971"/>
                  </a:lnTo>
                  <a:lnTo>
                    <a:pt x="26992" y="133394"/>
                  </a:lnTo>
                  <a:lnTo>
                    <a:pt x="33016" y="137582"/>
                  </a:lnTo>
                  <a:lnTo>
                    <a:pt x="39594" y="140004"/>
                  </a:lnTo>
                  <a:lnTo>
                    <a:pt x="46197" y="140584"/>
                  </a:lnTo>
                  <a:lnTo>
                    <a:pt x="46197" y="146009"/>
                  </a:lnTo>
                  <a:lnTo>
                    <a:pt x="46802" y="150803"/>
                  </a:lnTo>
                  <a:lnTo>
                    <a:pt x="50558" y="153225"/>
                  </a:lnTo>
                  <a:lnTo>
                    <a:pt x="110993" y="153225"/>
                  </a:lnTo>
                  <a:lnTo>
                    <a:pt x="119439" y="169448"/>
                  </a:lnTo>
                  <a:lnTo>
                    <a:pt x="120175" y="169448"/>
                  </a:lnTo>
                  <a:lnTo>
                    <a:pt x="123030" y="171795"/>
                  </a:lnTo>
                  <a:lnTo>
                    <a:pt x="30143" y="171795"/>
                  </a:lnTo>
                  <a:lnTo>
                    <a:pt x="24529" y="174251"/>
                  </a:lnTo>
                  <a:lnTo>
                    <a:pt x="22658" y="179654"/>
                  </a:lnTo>
                  <a:lnTo>
                    <a:pt x="24529" y="185058"/>
                  </a:lnTo>
                  <a:lnTo>
                    <a:pt x="30143" y="187514"/>
                  </a:lnTo>
                  <a:lnTo>
                    <a:pt x="150467" y="187514"/>
                  </a:lnTo>
                  <a:lnTo>
                    <a:pt x="158932" y="190135"/>
                  </a:lnTo>
                  <a:lnTo>
                    <a:pt x="174054" y="191677"/>
                  </a:lnTo>
                  <a:lnTo>
                    <a:pt x="174054" y="203031"/>
                  </a:lnTo>
                  <a:lnTo>
                    <a:pt x="30168" y="203031"/>
                  </a:lnTo>
                  <a:lnTo>
                    <a:pt x="24526" y="205581"/>
                  </a:lnTo>
                  <a:lnTo>
                    <a:pt x="22645" y="211193"/>
                  </a:lnTo>
                  <a:lnTo>
                    <a:pt x="24526" y="216804"/>
                  </a:lnTo>
                  <a:lnTo>
                    <a:pt x="30057" y="219304"/>
                  </a:lnTo>
                  <a:lnTo>
                    <a:pt x="174054" y="219304"/>
                  </a:lnTo>
                  <a:lnTo>
                    <a:pt x="174054" y="255359"/>
                  </a:lnTo>
                  <a:lnTo>
                    <a:pt x="170450" y="258967"/>
                  </a:lnTo>
                  <a:close/>
                </a:path>
                <a:path w="174625" h="259079">
                  <a:moveTo>
                    <a:pt x="123682" y="59872"/>
                  </a:moveTo>
                  <a:lnTo>
                    <a:pt x="77828" y="59872"/>
                  </a:lnTo>
                  <a:lnTo>
                    <a:pt x="82944" y="52706"/>
                  </a:lnTo>
                  <a:lnTo>
                    <a:pt x="78029" y="46853"/>
                  </a:lnTo>
                  <a:lnTo>
                    <a:pt x="73820" y="42664"/>
                  </a:lnTo>
                  <a:lnTo>
                    <a:pt x="68427" y="39662"/>
                  </a:lnTo>
                  <a:lnTo>
                    <a:pt x="62403" y="39056"/>
                  </a:lnTo>
                  <a:lnTo>
                    <a:pt x="62403" y="34843"/>
                  </a:lnTo>
                  <a:lnTo>
                    <a:pt x="61823" y="30049"/>
                  </a:lnTo>
                  <a:lnTo>
                    <a:pt x="58068" y="27627"/>
                  </a:lnTo>
                  <a:lnTo>
                    <a:pt x="174054" y="27627"/>
                  </a:lnTo>
                  <a:lnTo>
                    <a:pt x="174054" y="38451"/>
                  </a:lnTo>
                  <a:lnTo>
                    <a:pt x="129901" y="52075"/>
                  </a:lnTo>
                  <a:lnTo>
                    <a:pt x="123682" y="59872"/>
                  </a:lnTo>
                  <a:close/>
                </a:path>
                <a:path w="174625" h="259079">
                  <a:moveTo>
                    <a:pt x="110993" y="153225"/>
                  </a:moveTo>
                  <a:lnTo>
                    <a:pt x="58068" y="153225"/>
                  </a:lnTo>
                  <a:lnTo>
                    <a:pt x="61823" y="150803"/>
                  </a:lnTo>
                  <a:lnTo>
                    <a:pt x="62403" y="146009"/>
                  </a:lnTo>
                  <a:lnTo>
                    <a:pt x="62403" y="140004"/>
                  </a:lnTo>
                  <a:lnTo>
                    <a:pt x="67217" y="138793"/>
                  </a:lnTo>
                  <a:lnTo>
                    <a:pt x="72006" y="136396"/>
                  </a:lnTo>
                  <a:lnTo>
                    <a:pt x="75610" y="132788"/>
                  </a:lnTo>
                  <a:lnTo>
                    <a:pt x="81028" y="127969"/>
                  </a:lnTo>
                  <a:lnTo>
                    <a:pt x="84633" y="121359"/>
                  </a:lnTo>
                  <a:lnTo>
                    <a:pt x="85817" y="114168"/>
                  </a:lnTo>
                  <a:lnTo>
                    <a:pt x="85684" y="103948"/>
                  </a:lnTo>
                  <a:lnTo>
                    <a:pt x="82065" y="94630"/>
                  </a:lnTo>
                  <a:lnTo>
                    <a:pt x="75521" y="87114"/>
                  </a:lnTo>
                  <a:lnTo>
                    <a:pt x="66612" y="82302"/>
                  </a:lnTo>
                  <a:lnTo>
                    <a:pt x="62403" y="80510"/>
                  </a:lnTo>
                  <a:lnTo>
                    <a:pt x="62403" y="55280"/>
                  </a:lnTo>
                  <a:lnTo>
                    <a:pt x="63613" y="55280"/>
                  </a:lnTo>
                  <a:lnTo>
                    <a:pt x="64822" y="56466"/>
                  </a:lnTo>
                  <a:lnTo>
                    <a:pt x="66007" y="57071"/>
                  </a:lnTo>
                  <a:lnTo>
                    <a:pt x="67847" y="59064"/>
                  </a:lnTo>
                  <a:lnTo>
                    <a:pt x="69939" y="59872"/>
                  </a:lnTo>
                  <a:lnTo>
                    <a:pt x="123682" y="59872"/>
                  </a:lnTo>
                  <a:lnTo>
                    <a:pt x="103082" y="85699"/>
                  </a:lnTo>
                  <a:lnTo>
                    <a:pt x="98150" y="127969"/>
                  </a:lnTo>
                  <a:lnTo>
                    <a:pt x="98095" y="128448"/>
                  </a:lnTo>
                  <a:lnTo>
                    <a:pt x="110993" y="153225"/>
                  </a:lnTo>
                  <a:close/>
                </a:path>
                <a:path w="174625" h="259079">
                  <a:moveTo>
                    <a:pt x="46197" y="124361"/>
                  </a:moveTo>
                  <a:lnTo>
                    <a:pt x="42619" y="123781"/>
                  </a:lnTo>
                  <a:lnTo>
                    <a:pt x="35410" y="120173"/>
                  </a:lnTo>
                  <a:lnTo>
                    <a:pt x="33974" y="119214"/>
                  </a:lnTo>
                  <a:lnTo>
                    <a:pt x="32335" y="118735"/>
                  </a:lnTo>
                  <a:lnTo>
                    <a:pt x="46197" y="118735"/>
                  </a:lnTo>
                  <a:lnTo>
                    <a:pt x="46197" y="124361"/>
                  </a:lnTo>
                  <a:close/>
                </a:path>
                <a:path w="174625" h="259079">
                  <a:moveTo>
                    <a:pt x="120175" y="169448"/>
                  </a:moveTo>
                  <a:lnTo>
                    <a:pt x="119439" y="169448"/>
                  </a:lnTo>
                  <a:lnTo>
                    <a:pt x="119439" y="168843"/>
                  </a:lnTo>
                  <a:lnTo>
                    <a:pt x="120175" y="169448"/>
                  </a:lnTo>
                  <a:close/>
                </a:path>
                <a:path w="174625" h="259079">
                  <a:moveTo>
                    <a:pt x="150467" y="187514"/>
                  </a:moveTo>
                  <a:lnTo>
                    <a:pt x="106156" y="187514"/>
                  </a:lnTo>
                  <a:lnTo>
                    <a:pt x="112068" y="185058"/>
                  </a:lnTo>
                  <a:lnTo>
                    <a:pt x="114039" y="179654"/>
                  </a:lnTo>
                  <a:lnTo>
                    <a:pt x="112068" y="174251"/>
                  </a:lnTo>
                  <a:lnTo>
                    <a:pt x="106156" y="171795"/>
                  </a:lnTo>
                  <a:lnTo>
                    <a:pt x="123030" y="171795"/>
                  </a:lnTo>
                  <a:lnTo>
                    <a:pt x="131173" y="178489"/>
                  </a:lnTo>
                  <a:lnTo>
                    <a:pt x="144488" y="185662"/>
                  </a:lnTo>
                  <a:lnTo>
                    <a:pt x="150467" y="187514"/>
                  </a:lnTo>
                  <a:close/>
                </a:path>
                <a:path w="174625" h="259079">
                  <a:moveTo>
                    <a:pt x="174054" y="219304"/>
                  </a:moveTo>
                  <a:lnTo>
                    <a:pt x="63008" y="219304"/>
                  </a:lnTo>
                  <a:lnTo>
                    <a:pt x="72610" y="218118"/>
                  </a:lnTo>
                  <a:lnTo>
                    <a:pt x="72610" y="204292"/>
                  </a:lnTo>
                  <a:lnTo>
                    <a:pt x="62610" y="203031"/>
                  </a:lnTo>
                  <a:lnTo>
                    <a:pt x="174054" y="203031"/>
                  </a:lnTo>
                  <a:lnTo>
                    <a:pt x="174054" y="219304"/>
                  </a:lnTo>
                  <a:close/>
                </a:path>
              </a:pathLst>
            </a:custGeom>
            <a:solidFill>
              <a:srgbClr val="0166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57436" y="2563263"/>
              <a:ext cx="124454" cy="12433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6848" y="2713691"/>
              <a:ext cx="125656" cy="12261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6853" y="2562673"/>
              <a:ext cx="124275" cy="124463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6853" y="2713691"/>
              <a:ext cx="124275" cy="123233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5093874" y="1395760"/>
              <a:ext cx="1591310" cy="1019810"/>
            </a:xfrm>
            <a:custGeom>
              <a:avLst/>
              <a:gdLst/>
              <a:ahLst/>
              <a:cxnLst/>
              <a:rect l="l" t="t" r="r" b="b"/>
              <a:pathLst>
                <a:path w="1591309" h="1019810">
                  <a:moveTo>
                    <a:pt x="1591199" y="1019664"/>
                  </a:moveTo>
                  <a:lnTo>
                    <a:pt x="926094" y="1019664"/>
                  </a:lnTo>
                  <a:lnTo>
                    <a:pt x="926094" y="0"/>
                  </a:lnTo>
                  <a:lnTo>
                    <a:pt x="0" y="0"/>
                  </a:lnTo>
                  <a:lnTo>
                    <a:pt x="0" y="19246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078206" y="158822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078206" y="158822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224374" y="3417449"/>
              <a:ext cx="1461135" cy="541655"/>
            </a:xfrm>
            <a:custGeom>
              <a:avLst/>
              <a:gdLst/>
              <a:ahLst/>
              <a:cxnLst/>
              <a:rect l="l" t="t" r="r" b="b"/>
              <a:pathLst>
                <a:path w="1461134" h="541654">
                  <a:moveTo>
                    <a:pt x="1460699" y="0"/>
                  </a:moveTo>
                  <a:lnTo>
                    <a:pt x="837506" y="0"/>
                  </a:lnTo>
                  <a:lnTo>
                    <a:pt x="837506" y="541199"/>
                  </a:lnTo>
                  <a:lnTo>
                    <a:pt x="0" y="541199"/>
                  </a:lnTo>
                  <a:lnTo>
                    <a:pt x="0" y="120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208706" y="350651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6"/>
                  </a:moveTo>
                  <a:lnTo>
                    <a:pt x="7015" y="31336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208706" y="350651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6"/>
                  </a:lnTo>
                  <a:lnTo>
                    <a:pt x="15668" y="31336"/>
                  </a:lnTo>
                  <a:lnTo>
                    <a:pt x="7015" y="31336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458949" y="3417449"/>
              <a:ext cx="1448435" cy="313055"/>
            </a:xfrm>
            <a:custGeom>
              <a:avLst/>
              <a:gdLst/>
              <a:ahLst/>
              <a:cxnLst/>
              <a:rect l="l" t="t" r="r" b="b"/>
              <a:pathLst>
                <a:path w="1448435" h="313054">
                  <a:moveTo>
                    <a:pt x="0" y="0"/>
                  </a:moveTo>
                  <a:lnTo>
                    <a:pt x="616803" y="0"/>
                  </a:lnTo>
                  <a:lnTo>
                    <a:pt x="616803" y="312937"/>
                  </a:lnTo>
                  <a:lnTo>
                    <a:pt x="1448099" y="312937"/>
                  </a:lnTo>
                  <a:lnTo>
                    <a:pt x="1448099" y="1203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891381" y="350651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6"/>
                  </a:moveTo>
                  <a:lnTo>
                    <a:pt x="7015" y="31336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6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891381" y="350651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0"/>
                  </a:move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6"/>
                  </a:lnTo>
                  <a:lnTo>
                    <a:pt x="15668" y="31336"/>
                  </a:lnTo>
                  <a:lnTo>
                    <a:pt x="7015" y="31336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458949" y="1395760"/>
              <a:ext cx="1591310" cy="1019810"/>
            </a:xfrm>
            <a:custGeom>
              <a:avLst/>
              <a:gdLst/>
              <a:ahLst/>
              <a:cxnLst/>
              <a:rect l="l" t="t" r="r" b="b"/>
              <a:pathLst>
                <a:path w="1591310" h="1019810">
                  <a:moveTo>
                    <a:pt x="0" y="1019664"/>
                  </a:moveTo>
                  <a:lnTo>
                    <a:pt x="665105" y="1019664"/>
                  </a:lnTo>
                  <a:lnTo>
                    <a:pt x="665105" y="0"/>
                  </a:lnTo>
                  <a:lnTo>
                    <a:pt x="1591199" y="0"/>
                  </a:lnTo>
                  <a:lnTo>
                    <a:pt x="1591199" y="19246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034481" y="158822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5" y="31337"/>
                  </a:lnTo>
                  <a:lnTo>
                    <a:pt x="0" y="24322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24322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034481" y="158822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5" y="31337"/>
                  </a:lnTo>
                  <a:lnTo>
                    <a:pt x="0" y="24322"/>
                  </a:lnTo>
                  <a:lnTo>
                    <a:pt x="0" y="15668"/>
                  </a:lnTo>
                  <a:lnTo>
                    <a:pt x="0" y="7015"/>
                  </a:lnTo>
                  <a:lnTo>
                    <a:pt x="7015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5"/>
                  </a:lnTo>
                  <a:lnTo>
                    <a:pt x="31337" y="15668"/>
                  </a:lnTo>
                  <a:lnTo>
                    <a:pt x="31337" y="24322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1373436" y="97085"/>
            <a:ext cx="638683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15">
                <a:latin typeface="Tahoma"/>
                <a:cs typeface="Tahoma"/>
              </a:rPr>
              <a:t>Introduction</a:t>
            </a:r>
            <a:r>
              <a:rPr dirty="0" sz="3500" spc="-325">
                <a:latin typeface="Tahoma"/>
                <a:cs typeface="Tahoma"/>
              </a:rPr>
              <a:t> </a:t>
            </a:r>
            <a:r>
              <a:rPr dirty="0" sz="3500" spc="140">
                <a:latin typeface="Tahoma"/>
                <a:cs typeface="Tahoma"/>
              </a:rPr>
              <a:t>Of</a:t>
            </a:r>
            <a:r>
              <a:rPr dirty="0" sz="3500" spc="-380">
                <a:latin typeface="Tahoma"/>
                <a:cs typeface="Tahoma"/>
              </a:rPr>
              <a:t> </a:t>
            </a:r>
            <a:r>
              <a:rPr dirty="0" sz="3500" spc="-210">
                <a:latin typeface="Tahoma"/>
                <a:cs typeface="Tahoma"/>
              </a:rPr>
              <a:t>Team</a:t>
            </a:r>
            <a:r>
              <a:rPr dirty="0" sz="3500" spc="-325">
                <a:latin typeface="Tahoma"/>
                <a:cs typeface="Tahoma"/>
              </a:rPr>
              <a:t> </a:t>
            </a:r>
            <a:r>
              <a:rPr dirty="0" sz="3500" spc="-125">
                <a:latin typeface="Tahoma"/>
                <a:cs typeface="Tahoma"/>
              </a:rPr>
              <a:t>Members</a:t>
            </a:r>
            <a:endParaRPr sz="3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672959" y="508906"/>
            <a:ext cx="3794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Gender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Distribution</a:t>
            </a:r>
            <a:r>
              <a:rPr dirty="0" sz="1800" spc="-2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by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Percentage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0147" y="1252453"/>
            <a:ext cx="4923268" cy="37051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050" y="451875"/>
            <a:ext cx="7925075" cy="40626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15548" y="508906"/>
            <a:ext cx="45085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9715" marR="5080" indent="-24765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Top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10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Current/Intended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Majors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by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Count </a:t>
            </a:r>
            <a:r>
              <a:rPr dirty="0" sz="1800" b="1" i="1">
                <a:latin typeface="Arial"/>
                <a:cs typeface="Arial"/>
              </a:rPr>
              <a:t>Top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10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Status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Descriptions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by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Count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800" y="1491774"/>
            <a:ext cx="7857723" cy="2838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49302" y="508906"/>
            <a:ext cx="2840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Mined</a:t>
            </a:r>
            <a:r>
              <a:rPr dirty="0" sz="1800" spc="-7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Categorical</a:t>
            </a:r>
            <a:r>
              <a:rPr dirty="0" sz="1800" spc="-65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Pattern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650" y="1017724"/>
            <a:ext cx="6531802" cy="38209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80952" y="508906"/>
            <a:ext cx="3578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Association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Rule</a:t>
            </a:r>
            <a:r>
              <a:rPr dirty="0" sz="1800" spc="-3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Network</a:t>
            </a:r>
            <a:r>
              <a:rPr dirty="0" sz="1800" spc="-35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Graph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14" y="1186550"/>
            <a:ext cx="6285583" cy="38209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39149" y="508906"/>
            <a:ext cx="54629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Line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Plot</a:t>
            </a:r>
            <a:r>
              <a:rPr dirty="0" sz="1800" spc="-3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of</a:t>
            </a:r>
            <a:r>
              <a:rPr dirty="0" sz="1800" spc="-35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Opportunity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Start</a:t>
            </a:r>
            <a:r>
              <a:rPr dirty="0" sz="1800" spc="-3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Date</a:t>
            </a:r>
            <a:r>
              <a:rPr dirty="0" sz="1800" spc="-3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(Top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100</a:t>
            </a:r>
            <a:r>
              <a:rPr dirty="0" sz="1800" spc="-35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Dates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749" y="1090350"/>
            <a:ext cx="7294649" cy="35474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59364" y="508906"/>
            <a:ext cx="70192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Line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Plot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of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Learner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SignUp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DateTime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(Top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50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Dates,</a:t>
            </a:r>
            <a:r>
              <a:rPr dirty="0" sz="1800" spc="-50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2022–2024)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673" y="1059925"/>
            <a:ext cx="6702846" cy="32808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72760" y="508906"/>
            <a:ext cx="5194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Line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Plot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of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Opportunity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End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Date</a:t>
            </a:r>
            <a:r>
              <a:rPr dirty="0" sz="1800" spc="-4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(Top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5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Dates)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0924" y="1017724"/>
            <a:ext cx="7213073" cy="35329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182161" y="508906"/>
            <a:ext cx="4775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Line</a:t>
            </a:r>
            <a:r>
              <a:rPr dirty="0" sz="1800" spc="-5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Plot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of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Completion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Date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(Top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30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Dates)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950" y="1096200"/>
            <a:ext cx="7052688" cy="382097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165585" y="508906"/>
            <a:ext cx="4809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Monthly</a:t>
            </a:r>
            <a:r>
              <a:rPr dirty="0" sz="1800" spc="-6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Count</a:t>
            </a:r>
            <a:r>
              <a:rPr dirty="0" sz="1800" spc="-6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of</a:t>
            </a:r>
            <a:r>
              <a:rPr dirty="0" sz="1800" spc="-6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'Learner</a:t>
            </a:r>
            <a:r>
              <a:rPr dirty="0" sz="1800" spc="-65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SignUp</a:t>
            </a:r>
            <a:r>
              <a:rPr dirty="0" sz="1800" spc="-65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DateTime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48" y="1183175"/>
            <a:ext cx="7279174" cy="33313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6229" y="1450470"/>
            <a:ext cx="633666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935" algn="l"/>
              </a:tabLst>
            </a:pPr>
            <a:r>
              <a:rPr dirty="0" sz="3500" spc="-10">
                <a:solidFill>
                  <a:srgbClr val="000000"/>
                </a:solidFill>
              </a:rPr>
              <a:t>Introduction</a:t>
            </a:r>
            <a:r>
              <a:rPr dirty="0" sz="3500" spc="-90">
                <a:solidFill>
                  <a:srgbClr val="000000"/>
                </a:solidFill>
              </a:rPr>
              <a:t> </a:t>
            </a:r>
            <a:r>
              <a:rPr dirty="0" sz="3500">
                <a:solidFill>
                  <a:srgbClr val="000000"/>
                </a:solidFill>
              </a:rPr>
              <a:t>of</a:t>
            </a:r>
            <a:r>
              <a:rPr dirty="0" sz="3500" spc="-75">
                <a:solidFill>
                  <a:srgbClr val="000000"/>
                </a:solidFill>
              </a:rPr>
              <a:t> </a:t>
            </a:r>
            <a:r>
              <a:rPr dirty="0" sz="3500" spc="-25">
                <a:solidFill>
                  <a:srgbClr val="000000"/>
                </a:solidFill>
              </a:rPr>
              <a:t>the</a:t>
            </a:r>
            <a:r>
              <a:rPr dirty="0" sz="3500">
                <a:solidFill>
                  <a:srgbClr val="000000"/>
                </a:solidFill>
              </a:rPr>
              <a:t>	</a:t>
            </a:r>
            <a:r>
              <a:rPr dirty="0" sz="3500" spc="-10">
                <a:solidFill>
                  <a:srgbClr val="000000"/>
                </a:solidFill>
              </a:rPr>
              <a:t>internship</a:t>
            </a:r>
            <a:endParaRPr sz="3500"/>
          </a:p>
        </p:txBody>
      </p:sp>
      <p:sp>
        <p:nvSpPr>
          <p:cNvPr id="3" name="object 3" descr=""/>
          <p:cNvSpPr txBox="1"/>
          <p:nvPr/>
        </p:nvSpPr>
        <p:spPr>
          <a:xfrm>
            <a:off x="957000" y="2235330"/>
            <a:ext cx="7185659" cy="14198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dirty="0" sz="1500">
                <a:latin typeface="Arial MT"/>
                <a:cs typeface="Arial MT"/>
              </a:rPr>
              <a:t>In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this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internship,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we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are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working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as</a:t>
            </a:r>
            <a:r>
              <a:rPr dirty="0" sz="1500" spc="-10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AI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Data</a:t>
            </a:r>
            <a:r>
              <a:rPr dirty="0" sz="1500" spc="-9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Analysts,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focusing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on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student engagement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data.</a:t>
            </a:r>
            <a:r>
              <a:rPr dirty="0" sz="1500" spc="-7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goal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is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to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explore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how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data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science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and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machine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learning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can </a:t>
            </a:r>
            <a:r>
              <a:rPr dirty="0" sz="1500">
                <a:latin typeface="Arial MT"/>
                <a:cs typeface="Arial MT"/>
              </a:rPr>
              <a:t>help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identify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which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opportunities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attract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most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signups,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which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are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completed successfully,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and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where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drop-</a:t>
            </a:r>
            <a:r>
              <a:rPr dirty="0" sz="1500">
                <a:latin typeface="Arial MT"/>
                <a:cs typeface="Arial MT"/>
              </a:rPr>
              <a:t>offs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occur.</a:t>
            </a:r>
            <a:r>
              <a:rPr dirty="0" sz="1500" spc="-6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Throughout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internship,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we’re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developing </a:t>
            </a:r>
            <a:r>
              <a:rPr dirty="0" sz="1500">
                <a:latin typeface="Arial MT"/>
                <a:cs typeface="Arial MT"/>
              </a:rPr>
              <a:t>key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skills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in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data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cleaning,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visualization,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predictive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modeling,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and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deriving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insights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to </a:t>
            </a:r>
            <a:r>
              <a:rPr dirty="0" sz="1500">
                <a:latin typeface="Arial MT"/>
                <a:cs typeface="Arial MT"/>
              </a:rPr>
              <a:t>support</a:t>
            </a:r>
            <a:r>
              <a:rPr dirty="0" sz="1500" spc="-6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better</a:t>
            </a:r>
            <a:r>
              <a:rPr dirty="0" sz="1500" spc="-60">
                <a:latin typeface="Arial MT"/>
                <a:cs typeface="Arial MT"/>
              </a:rPr>
              <a:t> </a:t>
            </a:r>
            <a:r>
              <a:rPr dirty="0" sz="1500" spc="-20">
                <a:latin typeface="Arial MT"/>
                <a:cs typeface="Arial MT"/>
              </a:rPr>
              <a:t>decision-</a:t>
            </a:r>
            <a:r>
              <a:rPr dirty="0" sz="1500">
                <a:latin typeface="Arial MT"/>
                <a:cs typeface="Arial MT"/>
              </a:rPr>
              <a:t>making</a:t>
            </a:r>
            <a:r>
              <a:rPr dirty="0" sz="1500" spc="-6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around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student</a:t>
            </a:r>
            <a:r>
              <a:rPr dirty="0" sz="1500" spc="-6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engagement.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02439" y="508906"/>
            <a:ext cx="5335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Arial"/>
                <a:cs typeface="Arial"/>
              </a:rPr>
              <a:t>Top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10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Categories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in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Opportunity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IDs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and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Names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575" y="1063300"/>
            <a:ext cx="7370682" cy="38209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650" y="201525"/>
            <a:ext cx="8022999" cy="47404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8489722" cy="483870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450" y="207662"/>
            <a:ext cx="8405624" cy="47281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975" y="213600"/>
            <a:ext cx="7820049" cy="449812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825" y="264275"/>
            <a:ext cx="7544350" cy="431914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374" y="312225"/>
            <a:ext cx="7198025" cy="4042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50" y="353300"/>
            <a:ext cx="7315400" cy="42579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600" y="345701"/>
            <a:ext cx="7898798" cy="431494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823" y="321750"/>
            <a:ext cx="7628176" cy="42667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0965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Week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1: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Data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Cleaning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dirty="0" spc="-3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Feature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Engineering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699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370"/>
              </a:spcBef>
            </a:pPr>
            <a:r>
              <a:rPr dirty="0" sz="1500"/>
              <a:t>Dataset</a:t>
            </a:r>
            <a:r>
              <a:rPr dirty="0" sz="1500" spc="-45"/>
              <a:t> </a:t>
            </a:r>
            <a:r>
              <a:rPr dirty="0" sz="1500" spc="-10"/>
              <a:t>Overview</a:t>
            </a:r>
            <a:r>
              <a:rPr dirty="0" sz="1500" spc="-40"/>
              <a:t> </a:t>
            </a:r>
            <a:r>
              <a:rPr dirty="0" sz="1500" spc="-10"/>
              <a:t>-</a:t>
            </a:r>
            <a:r>
              <a:rPr dirty="0" sz="1500" spc="-50"/>
              <a:t>-</a:t>
            </a:r>
            <a:endParaRPr sz="1500"/>
          </a:p>
          <a:p>
            <a:pPr marL="12065">
              <a:lnSpc>
                <a:spcPct val="102000"/>
              </a:lnSpc>
              <a:spcBef>
                <a:spcPts val="229"/>
              </a:spcBef>
            </a:pP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dirty="0" sz="1500" spc="-6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Excelerate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Student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Engagement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Dataset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captures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detailed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information</a:t>
            </a:r>
            <a:r>
              <a:rPr dirty="0" sz="1500" spc="-6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20" b="0">
                <a:solidFill>
                  <a:srgbClr val="000000"/>
                </a:solidFill>
                <a:latin typeface="Arial MT"/>
                <a:cs typeface="Arial MT"/>
              </a:rPr>
              <a:t>about</a:t>
            </a:r>
            <a:r>
              <a:rPr dirty="0" sz="1500" spc="50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learners'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participation,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including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signup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timestamps,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opportunity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details,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dirty="0" sz="1500" spc="-5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demographic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data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such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as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gender</a:t>
            </a:r>
            <a:r>
              <a:rPr dirty="0" sz="1500" spc="-3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date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dirty="0" sz="1500" spc="-3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birth.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It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also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includes</a:t>
            </a:r>
            <a:r>
              <a:rPr dirty="0" sz="1500" spc="-3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categorical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status</a:t>
            </a:r>
            <a:r>
              <a:rPr dirty="0" sz="1500" spc="-3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indicators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25" b="0">
                <a:solidFill>
                  <a:srgbClr val="000000"/>
                </a:solidFill>
                <a:latin typeface="Arial MT"/>
                <a:cs typeface="Arial MT"/>
              </a:rPr>
              <a:t>to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track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type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progress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each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opportunity.</a:t>
            </a:r>
            <a:r>
              <a:rPr dirty="0" sz="1500" spc="-6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This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dataset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provides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a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comprehensive foundation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for</a:t>
            </a:r>
            <a:r>
              <a:rPr dirty="0" sz="1500" spc="-3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analyzing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student</a:t>
            </a:r>
            <a:r>
              <a:rPr dirty="0" sz="1500" spc="-3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engagement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patterns</a:t>
            </a:r>
            <a:r>
              <a:rPr dirty="0" sz="1500" spc="-3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behaviors.</a:t>
            </a:r>
            <a:endParaRPr sz="1500">
              <a:latin typeface="Arial MT"/>
              <a:cs typeface="Arial MT"/>
            </a:endParaRPr>
          </a:p>
          <a:p>
            <a:pPr marL="12065">
              <a:lnSpc>
                <a:spcPct val="100000"/>
              </a:lnSpc>
              <a:spcBef>
                <a:spcPts val="40"/>
              </a:spcBef>
            </a:pPr>
            <a:r>
              <a:rPr dirty="0" sz="1500"/>
              <a:t>The</a:t>
            </a:r>
            <a:r>
              <a:rPr dirty="0" sz="1500" spc="-45"/>
              <a:t> </a:t>
            </a:r>
            <a:r>
              <a:rPr dirty="0" sz="1500"/>
              <a:t>dataset</a:t>
            </a:r>
            <a:r>
              <a:rPr dirty="0" sz="1500" spc="-45"/>
              <a:t> </a:t>
            </a:r>
            <a:r>
              <a:rPr dirty="0" sz="1500"/>
              <a:t>includes</a:t>
            </a:r>
            <a:r>
              <a:rPr dirty="0" sz="1500" spc="-45"/>
              <a:t> </a:t>
            </a:r>
            <a:r>
              <a:rPr dirty="0" sz="1500"/>
              <a:t>the</a:t>
            </a:r>
            <a:r>
              <a:rPr dirty="0" sz="1500" spc="-40"/>
              <a:t> </a:t>
            </a:r>
            <a:r>
              <a:rPr dirty="0" sz="1500"/>
              <a:t>following</a:t>
            </a:r>
            <a:r>
              <a:rPr dirty="0" sz="1500" spc="-45"/>
              <a:t> </a:t>
            </a:r>
            <a:r>
              <a:rPr dirty="0" sz="1500"/>
              <a:t>key</a:t>
            </a:r>
            <a:r>
              <a:rPr dirty="0" sz="1500" spc="-45"/>
              <a:t> </a:t>
            </a:r>
            <a:r>
              <a:rPr dirty="0" sz="1500"/>
              <a:t>features</a:t>
            </a:r>
            <a:r>
              <a:rPr dirty="0" sz="1500" spc="-45"/>
              <a:t> </a:t>
            </a:r>
            <a:r>
              <a:rPr dirty="0" sz="1500" spc="-10"/>
              <a:t>-</a:t>
            </a:r>
            <a:r>
              <a:rPr dirty="0" sz="1500" spc="-50"/>
              <a:t>-</a:t>
            </a:r>
            <a:endParaRPr sz="1500"/>
          </a:p>
          <a:p>
            <a:pPr>
              <a:lnSpc>
                <a:spcPct val="100000"/>
              </a:lnSpc>
              <a:spcBef>
                <a:spcPts val="270"/>
              </a:spcBef>
            </a:pP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-</a:t>
            </a:r>
            <a:r>
              <a:rPr dirty="0" sz="1500">
                <a:solidFill>
                  <a:srgbClr val="000000"/>
                </a:solidFill>
              </a:rPr>
              <a:t>Learner</a:t>
            </a:r>
            <a:r>
              <a:rPr dirty="0" sz="1500" spc="-50">
                <a:solidFill>
                  <a:srgbClr val="000000"/>
                </a:solidFill>
              </a:rPr>
              <a:t> </a:t>
            </a:r>
            <a:r>
              <a:rPr dirty="0" sz="1500">
                <a:solidFill>
                  <a:srgbClr val="000000"/>
                </a:solidFill>
              </a:rPr>
              <a:t>SignUp</a:t>
            </a:r>
            <a:r>
              <a:rPr dirty="0" sz="1500" spc="-50">
                <a:solidFill>
                  <a:srgbClr val="000000"/>
                </a:solidFill>
              </a:rPr>
              <a:t> </a:t>
            </a:r>
            <a:r>
              <a:rPr dirty="0" sz="1500" spc="-10">
                <a:solidFill>
                  <a:srgbClr val="000000"/>
                </a:solidFill>
              </a:rPr>
              <a:t>DateTime:</a:t>
            </a:r>
            <a:r>
              <a:rPr dirty="0" sz="1500" spc="-30">
                <a:solidFill>
                  <a:srgbClr val="000000"/>
                </a:solidFill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Timestamp</a:t>
            </a:r>
            <a:r>
              <a:rPr dirty="0" sz="1500" spc="-5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when</a:t>
            </a:r>
            <a:r>
              <a:rPr dirty="0" sz="1500" spc="-5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dirty="0" sz="1500" spc="-5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user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signed</a:t>
            </a:r>
            <a:r>
              <a:rPr dirty="0" sz="1500" spc="-5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25" b="0">
                <a:solidFill>
                  <a:srgbClr val="000000"/>
                </a:solidFill>
                <a:latin typeface="Arial MT"/>
                <a:cs typeface="Arial MT"/>
              </a:rPr>
              <a:t>up.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-</a:t>
            </a:r>
            <a:r>
              <a:rPr dirty="0" sz="1500">
                <a:solidFill>
                  <a:srgbClr val="000000"/>
                </a:solidFill>
              </a:rPr>
              <a:t>Opportunity</a:t>
            </a:r>
            <a:r>
              <a:rPr dirty="0" sz="1500" spc="-45">
                <a:solidFill>
                  <a:srgbClr val="000000"/>
                </a:solidFill>
              </a:rPr>
              <a:t> </a:t>
            </a:r>
            <a:r>
              <a:rPr dirty="0" sz="1500">
                <a:solidFill>
                  <a:srgbClr val="000000"/>
                </a:solidFill>
              </a:rPr>
              <a:t>Id:</a:t>
            </a:r>
            <a:r>
              <a:rPr dirty="0" sz="1500" spc="-35">
                <a:solidFill>
                  <a:srgbClr val="000000"/>
                </a:solidFill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Unique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identifier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for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each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opportunity.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-</a:t>
            </a:r>
            <a:r>
              <a:rPr dirty="0" sz="1500">
                <a:solidFill>
                  <a:srgbClr val="000000"/>
                </a:solidFill>
              </a:rPr>
              <a:t>Opportunity</a:t>
            </a:r>
            <a:r>
              <a:rPr dirty="0" sz="1500" spc="-45">
                <a:solidFill>
                  <a:srgbClr val="000000"/>
                </a:solidFill>
              </a:rPr>
              <a:t> </a:t>
            </a:r>
            <a:r>
              <a:rPr dirty="0" sz="1500">
                <a:solidFill>
                  <a:srgbClr val="000000"/>
                </a:solidFill>
              </a:rPr>
              <a:t>Name:</a:t>
            </a:r>
            <a:r>
              <a:rPr dirty="0" sz="1500" spc="-35">
                <a:solidFill>
                  <a:srgbClr val="000000"/>
                </a:solidFill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Name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dirty="0" sz="1500" spc="-45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dirty="0" sz="1500" spc="-40" b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 MT"/>
                <a:cs typeface="Arial MT"/>
              </a:rPr>
              <a:t>opportunity.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r>
              <a:rPr dirty="0" sz="1500" spc="-50" b="0">
                <a:solidFill>
                  <a:srgbClr val="000000"/>
                </a:solidFill>
                <a:latin typeface="Arial MT"/>
                <a:cs typeface="Arial MT"/>
              </a:rPr>
              <a:t>-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886" y="254700"/>
            <a:ext cx="7742223" cy="43173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075" y="262925"/>
            <a:ext cx="7808523" cy="4341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325" y="501200"/>
            <a:ext cx="7039702" cy="427627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850" y="421287"/>
            <a:ext cx="7561975" cy="43009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674" y="189000"/>
            <a:ext cx="7766651" cy="45473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599" y="197200"/>
            <a:ext cx="7822801" cy="458027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0965" rIns="0" bIns="0" rtlCol="0" vert="horz">
            <a:spAutoFit/>
          </a:bodyPr>
          <a:lstStyle/>
          <a:p>
            <a:pPr marL="2090420">
              <a:lnSpc>
                <a:spcPct val="100000"/>
              </a:lnSpc>
              <a:spcBef>
                <a:spcPts val="100"/>
              </a:spcBef>
            </a:pPr>
            <a:r>
              <a:rPr dirty="0"/>
              <a:t>Week</a:t>
            </a:r>
            <a:r>
              <a:rPr dirty="0" spc="-40"/>
              <a:t> </a:t>
            </a:r>
            <a:r>
              <a:rPr dirty="0"/>
              <a:t>3</a:t>
            </a:r>
            <a:r>
              <a:rPr dirty="0" spc="-40"/>
              <a:t> </a:t>
            </a:r>
            <a:r>
              <a:rPr dirty="0"/>
              <a:t>Churn</a:t>
            </a:r>
            <a:r>
              <a:rPr dirty="0" spc="-40"/>
              <a:t> </a:t>
            </a:r>
            <a:r>
              <a:rPr dirty="0" spc="-10"/>
              <a:t>analysis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15575" y="1389948"/>
            <a:ext cx="7505700" cy="1284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Churn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analysis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helps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identify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students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likely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drop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out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examining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patterns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engagement,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status,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demographics. </a:t>
            </a: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enables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early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intervention,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targeted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support,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program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improvements,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ultimately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boosting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retention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student </a:t>
            </a:r>
            <a:r>
              <a:rPr dirty="0" sz="1100">
                <a:latin typeface="Arial MT"/>
                <a:cs typeface="Arial MT"/>
              </a:rPr>
              <a:t>satisfaction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through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proactive,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data-</a:t>
            </a:r>
            <a:r>
              <a:rPr dirty="0" sz="1100">
                <a:latin typeface="Arial MT"/>
                <a:cs typeface="Arial MT"/>
              </a:rPr>
              <a:t>driven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strategies.</a:t>
            </a:r>
            <a:endParaRPr sz="1100">
              <a:latin typeface="Arial MT"/>
              <a:cs typeface="Arial MT"/>
            </a:endParaRPr>
          </a:p>
          <a:p>
            <a:pPr marL="12700" marR="474345">
              <a:lnSpc>
                <a:spcPct val="110000"/>
              </a:lnSpc>
              <a:spcBef>
                <a:spcPts val="1200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dataset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8,558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entries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with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27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clean,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structured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columns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offers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rich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demographic,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academic,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behavioral insights.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Key fields like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 i="1">
                <a:latin typeface="Arial"/>
                <a:cs typeface="Arial"/>
              </a:rPr>
              <a:t>Churning_Status</a:t>
            </a:r>
            <a:r>
              <a:rPr dirty="0" sz="1100" spc="-10">
                <a:latin typeface="Arial MT"/>
                <a:cs typeface="Arial MT"/>
              </a:rPr>
              <a:t>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 i="1">
                <a:latin typeface="Arial"/>
                <a:cs typeface="Arial"/>
              </a:rPr>
              <a:t>Engagement_Duration_Days</a:t>
            </a:r>
            <a:r>
              <a:rPr dirty="0" sz="1100" spc="-10">
                <a:latin typeface="Arial MT"/>
                <a:cs typeface="Arial MT"/>
              </a:rPr>
              <a:t>,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i="1">
                <a:latin typeface="Arial"/>
                <a:cs typeface="Arial"/>
              </a:rPr>
              <a:t>Age</a:t>
            </a:r>
            <a:r>
              <a:rPr dirty="0" sz="1100">
                <a:latin typeface="Arial MT"/>
                <a:cs typeface="Arial MT"/>
              </a:rPr>
              <a:t>, </a:t>
            </a:r>
            <a:r>
              <a:rPr dirty="0" sz="1100" i="1">
                <a:latin typeface="Arial"/>
                <a:cs typeface="Arial"/>
              </a:rPr>
              <a:t>Gender</a:t>
            </a:r>
            <a:r>
              <a:rPr dirty="0" sz="1100">
                <a:latin typeface="Arial MT"/>
                <a:cs typeface="Arial MT"/>
              </a:rPr>
              <a:t>, and </a:t>
            </a:r>
            <a:r>
              <a:rPr dirty="0" sz="1100" i="1">
                <a:latin typeface="Arial"/>
                <a:cs typeface="Arial"/>
              </a:rPr>
              <a:t>Opportunity </a:t>
            </a:r>
            <a:r>
              <a:rPr dirty="0" sz="1100" spc="-10" i="1">
                <a:latin typeface="Arial"/>
                <a:cs typeface="Arial"/>
              </a:rPr>
              <a:t>Category </a:t>
            </a:r>
            <a:r>
              <a:rPr dirty="0" sz="1100">
                <a:latin typeface="Arial MT"/>
                <a:cs typeface="Arial MT"/>
              </a:rPr>
              <a:t>enable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powerful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churn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prediction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student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retention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analysis.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2300" y="152400"/>
            <a:ext cx="4443336" cy="48386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58075" y="254379"/>
            <a:ext cx="6544309" cy="2851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Status</a:t>
            </a:r>
            <a:r>
              <a:rPr dirty="0" sz="1500" spc="-5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Description</a:t>
            </a:r>
            <a:r>
              <a:rPr dirty="0" sz="1500" spc="-4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is</a:t>
            </a:r>
            <a:r>
              <a:rPr dirty="0" sz="1500" spc="-5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191919"/>
                </a:solidFill>
                <a:latin typeface="Arial"/>
                <a:cs typeface="Arial"/>
              </a:rPr>
              <a:t>Key</a:t>
            </a:r>
            <a:r>
              <a:rPr dirty="0" sz="1500" spc="-20">
                <a:solidFill>
                  <a:srgbClr val="191919"/>
                </a:solidFill>
                <a:latin typeface="Arial MT"/>
                <a:cs typeface="Arial MT"/>
              </a:rPr>
              <a:t>:</a:t>
            </a:r>
            <a:endParaRPr sz="1500">
              <a:latin typeface="Arial MT"/>
              <a:cs typeface="Arial MT"/>
            </a:endParaRPr>
          </a:p>
          <a:p>
            <a:pPr marL="12700" marR="287020">
              <a:lnSpc>
                <a:spcPct val="117000"/>
              </a:lnSpc>
              <a:spcBef>
                <a:spcPts val="1165"/>
              </a:spcBef>
            </a:pPr>
            <a:r>
              <a:rPr dirty="0" sz="1500" spc="-165">
                <a:solidFill>
                  <a:srgbClr val="191919"/>
                </a:solidFill>
                <a:latin typeface="Arial MT"/>
                <a:cs typeface="Arial MT"/>
              </a:rPr>
              <a:t>●The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most</a:t>
            </a:r>
            <a:r>
              <a:rPr dirty="0" sz="1500" spc="-6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influential</a:t>
            </a:r>
            <a:r>
              <a:rPr dirty="0" sz="1500" spc="-3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factor</a:t>
            </a:r>
            <a:r>
              <a:rPr dirty="0" sz="1500" spc="-1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is</a:t>
            </a: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Status</a:t>
            </a: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Description,</a:t>
            </a: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meaning</a:t>
            </a: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student's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current</a:t>
            </a:r>
            <a:r>
              <a:rPr dirty="0" sz="1500" spc="-6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status</a:t>
            </a:r>
            <a:r>
              <a:rPr dirty="0" sz="1500" spc="-5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(e.g.,</a:t>
            </a:r>
            <a:r>
              <a:rPr dirty="0" sz="1500" spc="-5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enrolled,</a:t>
            </a:r>
            <a:r>
              <a:rPr dirty="0" sz="1500" spc="-5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started,</a:t>
            </a:r>
            <a:r>
              <a:rPr dirty="0" sz="1500" spc="-5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dropped)</a:t>
            </a:r>
            <a:r>
              <a:rPr dirty="0" sz="1500" spc="-5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strongly</a:t>
            </a:r>
            <a:r>
              <a:rPr dirty="0" sz="1500" spc="-5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predicts</a:t>
            </a:r>
            <a:r>
              <a:rPr dirty="0" sz="1500" spc="-5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dropout.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Process</a:t>
            </a:r>
            <a:r>
              <a:rPr dirty="0" sz="1500" spc="-8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Stage</a:t>
            </a:r>
            <a:r>
              <a:rPr dirty="0" sz="1500" spc="-8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Matters: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13999"/>
              </a:lnSpc>
              <a:spcBef>
                <a:spcPts val="15"/>
              </a:spcBef>
            </a:pPr>
            <a:r>
              <a:rPr dirty="0" sz="1500" spc="-95">
                <a:solidFill>
                  <a:srgbClr val="191919"/>
                </a:solidFill>
                <a:latin typeface="Arial MT"/>
                <a:cs typeface="Arial MT"/>
              </a:rPr>
              <a:t>●Status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 Code and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Opportunity_Duration_Days</a:t>
            </a:r>
            <a:r>
              <a:rPr dirty="0" sz="1500" spc="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are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significant.This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suggests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how</a:t>
            </a:r>
            <a:r>
              <a:rPr dirty="0" sz="15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far</a:t>
            </a:r>
            <a:r>
              <a:rPr dirty="0" sz="15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dirty="0" sz="15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student</a:t>
            </a:r>
            <a:r>
              <a:rPr dirty="0" sz="15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progressed</a:t>
            </a:r>
            <a:r>
              <a:rPr dirty="0" sz="1500" spc="-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dirty="0" sz="15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how</a:t>
            </a:r>
            <a:r>
              <a:rPr dirty="0" sz="15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long</a:t>
            </a:r>
            <a:r>
              <a:rPr dirty="0" sz="15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they</a:t>
            </a:r>
            <a:r>
              <a:rPr dirty="0" sz="15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were</a:t>
            </a:r>
            <a:r>
              <a:rPr dirty="0" sz="15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engaged</a:t>
            </a:r>
            <a:r>
              <a:rPr dirty="0" sz="1500" spc="-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plays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50">
                <a:solidFill>
                  <a:srgbClr val="191919"/>
                </a:solidFill>
                <a:latin typeface="Arial MT"/>
                <a:cs typeface="Arial MT"/>
              </a:rPr>
              <a:t>a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big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role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in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predicting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churn.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500" spc="-650">
                <a:solidFill>
                  <a:srgbClr val="191919"/>
                </a:solidFill>
                <a:latin typeface="Arial MT"/>
                <a:cs typeface="Arial MT"/>
              </a:rPr>
              <a:t>●</a:t>
            </a:r>
            <a:endParaRPr sz="150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270"/>
              </a:spcBef>
            </a:pP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Engagement</a:t>
            </a:r>
            <a:r>
              <a:rPr dirty="0" sz="1500" spc="-2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is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Low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but</a:t>
            </a:r>
            <a:r>
              <a:rPr dirty="0" sz="1500" spc="-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Relevant: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5575" y="182667"/>
            <a:ext cx="5708015" cy="3721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065" marR="193040">
              <a:lnSpc>
                <a:spcPct val="117000"/>
              </a:lnSpc>
              <a:spcBef>
                <a:spcPts val="100"/>
              </a:spcBef>
            </a:pP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●Engagement_Duration_Days</a:t>
            </a:r>
            <a:r>
              <a:rPr dirty="0" sz="1500" spc="1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dirty="0" sz="1500" spc="-7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Age_Engagement_Interaction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have</a:t>
            </a: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minor</a:t>
            </a:r>
            <a:r>
              <a:rPr dirty="0" sz="1500" spc="-4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influence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,</a:t>
            </a:r>
            <a:r>
              <a:rPr dirty="0" sz="1500" spc="-4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implying:</a:t>
            </a:r>
            <a:endParaRPr sz="1500">
              <a:latin typeface="Arial MT"/>
              <a:cs typeface="Arial MT"/>
            </a:endParaRPr>
          </a:p>
          <a:p>
            <a:pPr marL="469900" marR="466090">
              <a:lnSpc>
                <a:spcPct val="110000"/>
              </a:lnSpc>
              <a:spcBef>
                <a:spcPts val="125"/>
              </a:spcBef>
            </a:pP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Students</a:t>
            </a:r>
            <a:r>
              <a:rPr dirty="0" sz="1500" spc="-4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who</a:t>
            </a: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engage</a:t>
            </a:r>
            <a:r>
              <a:rPr dirty="0" sz="1500" spc="-4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longer</a:t>
            </a:r>
            <a:r>
              <a:rPr dirty="0" sz="1500" spc="-4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or</a:t>
            </a:r>
            <a:r>
              <a:rPr dirty="0" sz="1500" spc="-4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more</a:t>
            </a:r>
            <a:r>
              <a:rPr dirty="0" sz="1500" spc="-4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consistently</a:t>
            </a:r>
            <a:r>
              <a:rPr dirty="0" sz="1500" spc="-2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191919"/>
                </a:solidFill>
                <a:latin typeface="Arial MT"/>
                <a:cs typeface="Arial MT"/>
              </a:rPr>
              <a:t>are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slightly</a:t>
            </a:r>
            <a:r>
              <a:rPr dirty="0" sz="1500" spc="-4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less</a:t>
            </a: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likely</a:t>
            </a: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to</a:t>
            </a:r>
            <a:r>
              <a:rPr dirty="0" sz="1500" spc="-4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drop</a:t>
            </a: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191919"/>
                </a:solidFill>
                <a:latin typeface="Arial MT"/>
                <a:cs typeface="Arial MT"/>
              </a:rPr>
              <a:t>out.</a:t>
            </a:r>
            <a:endParaRPr sz="1500">
              <a:latin typeface="Arial MT"/>
              <a:cs typeface="Arial MT"/>
            </a:endParaRPr>
          </a:p>
          <a:p>
            <a:pPr algn="just" marL="50800">
              <a:lnSpc>
                <a:spcPct val="100000"/>
              </a:lnSpc>
              <a:spcBef>
                <a:spcPts val="180"/>
              </a:spcBef>
            </a:pP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Engagement</a:t>
            </a:r>
            <a:r>
              <a:rPr dirty="0" sz="1500" spc="-2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is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Low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but</a:t>
            </a:r>
            <a:r>
              <a:rPr dirty="0" sz="1500" spc="-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Relevant:</a:t>
            </a:r>
            <a:endParaRPr sz="1500">
              <a:latin typeface="Arial"/>
              <a:cs typeface="Arial"/>
            </a:endParaRPr>
          </a:p>
          <a:p>
            <a:pPr algn="just" marL="12065" marR="193040">
              <a:lnSpc>
                <a:spcPct val="113999"/>
              </a:lnSpc>
              <a:spcBef>
                <a:spcPts val="15"/>
              </a:spcBef>
            </a:pP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●Engagement_Duration_Days</a:t>
            </a:r>
            <a:r>
              <a:rPr dirty="0" sz="1500" spc="1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dirty="0" sz="1500" spc="-7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Age_Engagement_Interaction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have</a:t>
            </a:r>
            <a:r>
              <a:rPr dirty="0" sz="15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minor</a:t>
            </a:r>
            <a:r>
              <a:rPr dirty="0" sz="1500" spc="-2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influence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,</a:t>
            </a:r>
            <a:r>
              <a:rPr dirty="0" sz="15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implying:Students</a:t>
            </a:r>
            <a:r>
              <a:rPr dirty="0" sz="15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who</a:t>
            </a:r>
            <a:r>
              <a:rPr dirty="0" sz="15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engage</a:t>
            </a:r>
            <a:r>
              <a:rPr dirty="0" sz="1500" spc="-2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longer</a:t>
            </a:r>
            <a:r>
              <a:rPr dirty="0" sz="1500" spc="-25" b="1">
                <a:solidFill>
                  <a:srgbClr val="191919"/>
                </a:solidFill>
                <a:latin typeface="Arial"/>
                <a:cs typeface="Arial"/>
              </a:rPr>
              <a:t> or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more</a:t>
            </a:r>
            <a:r>
              <a:rPr dirty="0" sz="1500" spc="-4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consistently</a:t>
            </a:r>
            <a:r>
              <a:rPr dirty="0" sz="1500" spc="-3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are</a:t>
            </a:r>
            <a:r>
              <a:rPr dirty="0" sz="1500" spc="-4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slightly</a:t>
            </a:r>
            <a:r>
              <a:rPr dirty="0" sz="1500" spc="-4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less</a:t>
            </a:r>
            <a:r>
              <a:rPr dirty="0" sz="1500" spc="-4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likely</a:t>
            </a:r>
            <a:r>
              <a:rPr dirty="0" sz="1500" spc="-4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to</a:t>
            </a:r>
            <a:r>
              <a:rPr dirty="0" sz="1500" spc="-4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drop</a:t>
            </a:r>
            <a:r>
              <a:rPr dirty="0" sz="1500" spc="-4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20">
                <a:solidFill>
                  <a:srgbClr val="191919"/>
                </a:solidFill>
                <a:latin typeface="Arial MT"/>
                <a:cs typeface="Arial MT"/>
              </a:rPr>
              <a:t>out.</a:t>
            </a: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500" spc="-650">
                <a:solidFill>
                  <a:srgbClr val="191919"/>
                </a:solidFill>
                <a:latin typeface="Arial MT"/>
                <a:cs typeface="Arial MT"/>
              </a:rPr>
              <a:t>●</a:t>
            </a:r>
            <a:endParaRPr sz="1500">
              <a:latin typeface="Arial MT"/>
              <a:cs typeface="Arial MT"/>
            </a:endParaRPr>
          </a:p>
          <a:p>
            <a:pPr marL="12065">
              <a:lnSpc>
                <a:spcPct val="100000"/>
              </a:lnSpc>
              <a:spcBef>
                <a:spcPts val="270"/>
              </a:spcBef>
            </a:pP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Demographics</a:t>
            </a:r>
            <a:r>
              <a:rPr dirty="0" sz="15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&amp;</a:t>
            </a:r>
            <a:r>
              <a:rPr dirty="0" sz="1500" spc="-2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Sign-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up</a:t>
            </a:r>
            <a:r>
              <a:rPr dirty="0" sz="1500" spc="-2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Info</a:t>
            </a:r>
            <a:r>
              <a:rPr dirty="0" sz="1500" spc="-2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Have</a:t>
            </a:r>
            <a:r>
              <a:rPr dirty="0" sz="1500" spc="-2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Little</a:t>
            </a:r>
            <a:r>
              <a:rPr dirty="0" sz="1500" spc="-2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Impact:</a:t>
            </a:r>
            <a:endParaRPr sz="1500">
              <a:latin typeface="Arial"/>
              <a:cs typeface="Arial"/>
            </a:endParaRPr>
          </a:p>
          <a:p>
            <a:pPr marL="12065">
              <a:lnSpc>
                <a:spcPct val="113999"/>
              </a:lnSpc>
              <a:spcBef>
                <a:spcPts val="20"/>
              </a:spcBef>
            </a:pPr>
            <a:r>
              <a:rPr dirty="0" sz="1500" spc="-75">
                <a:solidFill>
                  <a:srgbClr val="191919"/>
                </a:solidFill>
                <a:latin typeface="Arial MT"/>
                <a:cs typeface="Arial MT"/>
              </a:rPr>
              <a:t>●Variables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like</a:t>
            </a:r>
            <a:r>
              <a:rPr dirty="0" sz="1500" spc="-9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Age,</a:t>
            </a:r>
            <a:r>
              <a:rPr dirty="0" sz="1500" spc="-8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Institution</a:t>
            </a:r>
            <a:r>
              <a:rPr dirty="0" sz="1500" spc="-4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Name,</a:t>
            </a:r>
            <a:r>
              <a:rPr dirty="0" sz="1500" spc="-4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dirty="0" sz="1500" spc="-4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SignUp</a:t>
            </a:r>
            <a:r>
              <a:rPr dirty="0" sz="1500" spc="-4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Month</a:t>
            </a:r>
            <a:r>
              <a:rPr dirty="0" sz="1500" spc="-4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have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20" b="1">
                <a:solidFill>
                  <a:srgbClr val="191919"/>
                </a:solidFill>
                <a:latin typeface="Arial"/>
                <a:cs typeface="Arial"/>
              </a:rPr>
              <a:t>very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low</a:t>
            </a:r>
            <a:r>
              <a:rPr dirty="0" sz="15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importance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,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suggesting:Dropout</a:t>
            </a:r>
            <a:r>
              <a:rPr dirty="0" sz="15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is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less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about</a:t>
            </a:r>
            <a:r>
              <a:rPr dirty="0" sz="1500" spc="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who</a:t>
            </a:r>
            <a:r>
              <a:rPr dirty="0" sz="1500" spc="-2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student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is</a:t>
            </a:r>
            <a:r>
              <a:rPr dirty="0" sz="1500" spc="-4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dirty="0" sz="1500" spc="-4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more</a:t>
            </a:r>
            <a:r>
              <a:rPr dirty="0" sz="1500" spc="-4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about</a:t>
            </a:r>
            <a:r>
              <a:rPr dirty="0" sz="15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what</a:t>
            </a:r>
            <a:r>
              <a:rPr dirty="0" sz="1500" spc="-4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stage</a:t>
            </a:r>
            <a:r>
              <a:rPr dirty="0" sz="1500" spc="-4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they're</a:t>
            </a:r>
            <a:r>
              <a:rPr dirty="0" sz="1500" spc="-4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in</a:t>
            </a:r>
            <a:r>
              <a:rPr dirty="0" sz="15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dirty="0" sz="15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how</a:t>
            </a:r>
            <a:r>
              <a:rPr dirty="0" sz="1500" spc="-4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191919"/>
                </a:solidFill>
                <a:latin typeface="Arial"/>
                <a:cs typeface="Arial"/>
              </a:rPr>
              <a:t>they</a:t>
            </a:r>
            <a:r>
              <a:rPr dirty="0" sz="1500" spc="-4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191919"/>
                </a:solidFill>
                <a:latin typeface="Arial"/>
                <a:cs typeface="Arial"/>
              </a:rPr>
              <a:t>behave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during</a:t>
            </a:r>
            <a:r>
              <a:rPr dirty="0" sz="1500" spc="-5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dirty="0" sz="1500" spc="-5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191919"/>
                </a:solidFill>
                <a:latin typeface="Arial MT"/>
                <a:cs typeface="Arial MT"/>
              </a:rPr>
              <a:t>course.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43975" y="294039"/>
            <a:ext cx="6682740" cy="466852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500" b="1">
                <a:latin typeface="Arial"/>
                <a:cs typeface="Arial"/>
              </a:rPr>
              <a:t>Opportunity</a:t>
            </a:r>
            <a:r>
              <a:rPr dirty="0" sz="1500" spc="-5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Category:</a:t>
            </a:r>
            <a:r>
              <a:rPr dirty="0" sz="1500" spc="-55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Category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of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opportunity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(e.g.,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Course,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Event).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Opportunity</a:t>
            </a:r>
            <a:r>
              <a:rPr dirty="0" sz="1500" spc="-5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End</a:t>
            </a:r>
            <a:r>
              <a:rPr dirty="0" sz="1500" spc="-4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Date:</a:t>
            </a:r>
            <a:r>
              <a:rPr dirty="0" sz="1500" spc="-40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Date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when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opportunity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ends.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First</a:t>
            </a:r>
            <a:r>
              <a:rPr dirty="0" sz="1500" spc="-3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Name: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User's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first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name.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Date</a:t>
            </a:r>
            <a:r>
              <a:rPr dirty="0" sz="1500" spc="-3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of</a:t>
            </a:r>
            <a:r>
              <a:rPr dirty="0" sz="1500" spc="-3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Birth: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User's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date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of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birth.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Gender: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User's</a:t>
            </a:r>
            <a:r>
              <a:rPr dirty="0" sz="1500" spc="-2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gender.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Country:</a:t>
            </a:r>
            <a:r>
              <a:rPr dirty="0" sz="1500" spc="-40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User's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country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of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residence.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Institution</a:t>
            </a:r>
            <a:r>
              <a:rPr dirty="0" sz="1500" spc="-3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Name:</a:t>
            </a:r>
            <a:r>
              <a:rPr dirty="0" sz="1500" spc="-15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Name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of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institution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user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is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associated</a:t>
            </a:r>
            <a:r>
              <a:rPr dirty="0" sz="1500" spc="-3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with.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Current/Intended</a:t>
            </a:r>
            <a:r>
              <a:rPr dirty="0" sz="1500" spc="-5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Major:</a:t>
            </a:r>
            <a:r>
              <a:rPr dirty="0" sz="1500" spc="-35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User's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current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or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intended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major.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Entry</a:t>
            </a:r>
            <a:r>
              <a:rPr dirty="0" sz="1500" spc="-5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created</a:t>
            </a:r>
            <a:r>
              <a:rPr dirty="0" sz="1500" spc="-4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at:</a:t>
            </a:r>
            <a:r>
              <a:rPr dirty="0" sz="1500" spc="-35" b="1">
                <a:latin typeface="Arial"/>
                <a:cs typeface="Arial"/>
              </a:rPr>
              <a:t> </a:t>
            </a:r>
            <a:r>
              <a:rPr dirty="0" sz="1500" spc="-10">
                <a:latin typeface="Arial MT"/>
                <a:cs typeface="Arial MT"/>
              </a:rPr>
              <a:t>Timestamp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of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when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entry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was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created.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Status</a:t>
            </a:r>
            <a:r>
              <a:rPr dirty="0" sz="1500" spc="-4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Description: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Current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status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of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3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user.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Status</a:t>
            </a:r>
            <a:r>
              <a:rPr dirty="0" sz="1500" spc="-5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Code:</a:t>
            </a:r>
            <a:r>
              <a:rPr dirty="0" sz="1500" spc="-40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Code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representing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status.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Apply</a:t>
            </a:r>
            <a:r>
              <a:rPr dirty="0" sz="1500" spc="-5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Date:</a:t>
            </a:r>
            <a:r>
              <a:rPr dirty="0" sz="1500" spc="-35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Date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when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user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applied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for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opportunity.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latin typeface="Arial MT"/>
                <a:cs typeface="Arial MT"/>
              </a:rPr>
              <a:t>-</a:t>
            </a:r>
            <a:r>
              <a:rPr dirty="0" sz="1500" b="1">
                <a:latin typeface="Arial"/>
                <a:cs typeface="Arial"/>
              </a:rPr>
              <a:t>Opportunity</a:t>
            </a:r>
            <a:r>
              <a:rPr dirty="0" sz="1500" spc="-5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Start</a:t>
            </a:r>
            <a:r>
              <a:rPr dirty="0" sz="1500" spc="-5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Date:</a:t>
            </a:r>
            <a:r>
              <a:rPr dirty="0" sz="1500" spc="-40" b="1">
                <a:latin typeface="Arial"/>
                <a:cs typeface="Arial"/>
              </a:rPr>
              <a:t> </a:t>
            </a:r>
            <a:r>
              <a:rPr dirty="0" sz="1500">
                <a:latin typeface="Arial MT"/>
                <a:cs typeface="Arial MT"/>
              </a:rPr>
              <a:t>Date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when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opportunity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starts</a:t>
            </a:r>
            <a:endParaRPr sz="1500">
              <a:latin typeface="Arial MT"/>
              <a:cs typeface="Arial MT"/>
            </a:endParaRPr>
          </a:p>
          <a:p>
            <a:pPr marL="24765">
              <a:lnSpc>
                <a:spcPct val="100000"/>
              </a:lnSpc>
              <a:spcBef>
                <a:spcPts val="270"/>
              </a:spcBef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Part</a:t>
            </a:r>
            <a:r>
              <a:rPr dirty="0" sz="15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1:</a:t>
            </a:r>
            <a:r>
              <a:rPr dirty="0" sz="15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dirty="0" sz="15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0000"/>
                </a:solidFill>
                <a:latin typeface="Arial"/>
                <a:cs typeface="Arial"/>
              </a:rPr>
              <a:t>Cleaning</a:t>
            </a:r>
            <a:endParaRPr sz="1500">
              <a:latin typeface="Arial"/>
              <a:cs typeface="Arial"/>
            </a:endParaRPr>
          </a:p>
          <a:p>
            <a:pPr marL="24765" marR="5080">
              <a:lnSpc>
                <a:spcPct val="102000"/>
              </a:lnSpc>
              <a:spcBef>
                <a:spcPts val="234"/>
              </a:spcBef>
            </a:pP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first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and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foundational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step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in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our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Week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1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assignment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involved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cleaning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25">
                <a:latin typeface="Arial MT"/>
                <a:cs typeface="Arial MT"/>
              </a:rPr>
              <a:t>the </a:t>
            </a:r>
            <a:r>
              <a:rPr dirty="0" sz="1500">
                <a:latin typeface="Arial MT"/>
                <a:cs typeface="Arial MT"/>
              </a:rPr>
              <a:t>raw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dataset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provided.</a:t>
            </a:r>
            <a:r>
              <a:rPr dirty="0" sz="1500" spc="-6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This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process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was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crucial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to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ensure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that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our</a:t>
            </a:r>
            <a:r>
              <a:rPr dirty="0" sz="1500" spc="-40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subsequent </a:t>
            </a:r>
            <a:r>
              <a:rPr dirty="0" sz="1500">
                <a:latin typeface="Arial MT"/>
                <a:cs typeface="Arial MT"/>
              </a:rPr>
              <a:t>analysis</a:t>
            </a:r>
            <a:r>
              <a:rPr dirty="0" sz="1500" spc="-6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and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model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training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were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based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on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consistent,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reliable,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and</a:t>
            </a:r>
            <a:r>
              <a:rPr dirty="0" sz="1500" spc="-5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meaningful </a:t>
            </a:r>
            <a:r>
              <a:rPr dirty="0" sz="1500">
                <a:latin typeface="Arial MT"/>
                <a:cs typeface="Arial MT"/>
              </a:rPr>
              <a:t>data.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Here's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a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breakdown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of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the</a:t>
            </a:r>
            <a:r>
              <a:rPr dirty="0" sz="1500" spc="-50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major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cleaning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>
                <a:latin typeface="Arial MT"/>
                <a:cs typeface="Arial MT"/>
              </a:rPr>
              <a:t>procedures</a:t>
            </a:r>
            <a:r>
              <a:rPr dirty="0" sz="1500" spc="-45">
                <a:latin typeface="Arial MT"/>
                <a:cs typeface="Arial MT"/>
              </a:rPr>
              <a:t> </a:t>
            </a:r>
            <a:r>
              <a:rPr dirty="0" sz="1500" spc="-10">
                <a:latin typeface="Arial MT"/>
                <a:cs typeface="Arial MT"/>
              </a:rPr>
              <a:t>performed: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400" y="94875"/>
            <a:ext cx="412535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7525" y="37375"/>
            <a:ext cx="3255124" cy="495822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5375" y="45575"/>
            <a:ext cx="3196749" cy="503219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4024" y="0"/>
            <a:ext cx="3665224" cy="50732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9775" y="0"/>
            <a:ext cx="3243024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2925" y="0"/>
            <a:ext cx="3705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9325" y="0"/>
            <a:ext cx="347272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150" y="0"/>
            <a:ext cx="3567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1989" rIns="0" bIns="0" rtlCol="0" vert="horz">
            <a:spAutoFit/>
          </a:bodyPr>
          <a:lstStyle/>
          <a:p>
            <a:pPr marL="1287780">
              <a:lnSpc>
                <a:spcPct val="100000"/>
              </a:lnSpc>
              <a:spcBef>
                <a:spcPts val="100"/>
              </a:spcBef>
            </a:pPr>
            <a:r>
              <a:rPr dirty="0"/>
              <a:t>Week</a:t>
            </a:r>
            <a:r>
              <a:rPr dirty="0" spc="-55"/>
              <a:t> </a:t>
            </a:r>
            <a:r>
              <a:rPr dirty="0"/>
              <a:t>4</a:t>
            </a:r>
            <a:r>
              <a:rPr dirty="0" spc="-55"/>
              <a:t> </a:t>
            </a:r>
            <a:r>
              <a:rPr dirty="0"/>
              <a:t>Recommendation</a:t>
            </a:r>
            <a:r>
              <a:rPr dirty="0" spc="-55"/>
              <a:t> </a:t>
            </a:r>
            <a:r>
              <a:rPr dirty="0" spc="-10"/>
              <a:t>System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70299" y="1324223"/>
            <a:ext cx="6805930" cy="2630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0350">
              <a:lnSpc>
                <a:spcPct val="110000"/>
              </a:lnSpc>
              <a:spcBef>
                <a:spcPts val="100"/>
              </a:spcBef>
            </a:pP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This</a:t>
            </a:r>
            <a:r>
              <a:rPr dirty="0" sz="11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script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is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part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of</a:t>
            </a:r>
            <a:r>
              <a:rPr dirty="0" sz="11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student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retention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 b="1">
                <a:solidFill>
                  <a:srgbClr val="191919"/>
                </a:solidFill>
                <a:latin typeface="Arial"/>
                <a:cs typeface="Arial"/>
              </a:rPr>
              <a:t>Recommendation</a:t>
            </a:r>
            <a:r>
              <a:rPr dirty="0" sz="11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System</a:t>
            </a:r>
            <a:r>
              <a:rPr dirty="0" sz="1100" spc="-2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using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</a:t>
            </a:r>
            <a:r>
              <a:rPr dirty="0" sz="11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Random</a:t>
            </a:r>
            <a:r>
              <a:rPr dirty="0" sz="11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Forest</a:t>
            </a:r>
            <a:r>
              <a:rPr dirty="0" sz="11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Classifier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.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It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processes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single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student's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data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to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predict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dropout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likelihood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and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suggest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interventions.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Key</a:t>
            </a:r>
            <a:r>
              <a:rPr dirty="0" sz="1100" spc="-4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191919"/>
                </a:solidFill>
                <a:latin typeface="Arial"/>
                <a:cs typeface="Arial"/>
              </a:rPr>
              <a:t>Steps: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387350" indent="-1905">
              <a:lnSpc>
                <a:spcPct val="110000"/>
              </a:lnSpc>
              <a:buSzPct val="90909"/>
              <a:buFont typeface="Arial MT"/>
              <a:buAutoNum type="arabicPeriod"/>
              <a:tabLst>
                <a:tab pos="128270" algn="l"/>
              </a:tabLst>
            </a:pP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	</a:t>
            </a: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Feature</a:t>
            </a:r>
            <a:r>
              <a:rPr dirty="0" sz="11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Extraction:</a:t>
            </a:r>
            <a:r>
              <a:rPr dirty="0" sz="1100" spc="-3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Converts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raw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input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(e.g.,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birthdate,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gender,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country,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course</a:t>
            </a:r>
            <a:r>
              <a:rPr dirty="0" sz="1100" spc="110">
                <a:solidFill>
                  <a:srgbClr val="191919"/>
                </a:solidFill>
                <a:latin typeface="Arial MT"/>
                <a:cs typeface="Arial MT"/>
              </a:rPr>
              <a:t> 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data)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into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numerical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features</a:t>
            </a:r>
            <a:r>
              <a:rPr dirty="0" sz="11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like</a:t>
            </a:r>
            <a:r>
              <a:rPr dirty="0" sz="11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age,</a:t>
            </a:r>
            <a:r>
              <a:rPr dirty="0" sz="11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signup</a:t>
            </a:r>
            <a:r>
              <a:rPr dirty="0" sz="11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month,</a:t>
            </a:r>
            <a:r>
              <a:rPr dirty="0" sz="1100" spc="-3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engagement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duration.</a:t>
            </a:r>
            <a:endParaRPr sz="1100">
              <a:latin typeface="Arial MT"/>
              <a:cs typeface="Arial MT"/>
            </a:endParaRPr>
          </a:p>
          <a:p>
            <a:pPr marL="128270" indent="-117475">
              <a:lnSpc>
                <a:spcPct val="100000"/>
              </a:lnSpc>
              <a:spcBef>
                <a:spcPts val="135"/>
              </a:spcBef>
              <a:buSzPct val="90909"/>
              <a:buFont typeface="Arial MT"/>
              <a:buAutoNum type="arabicPeriod"/>
              <a:tabLst>
                <a:tab pos="128270" algn="l"/>
              </a:tabLst>
            </a:pP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Label</a:t>
            </a:r>
            <a:r>
              <a:rPr dirty="0" sz="1100" spc="-2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Encoding:</a:t>
            </a:r>
            <a:r>
              <a:rPr dirty="0" sz="1100" spc="-2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Converts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categorical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values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(e.g.,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country,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status)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to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numeric</a:t>
            </a:r>
            <a:r>
              <a:rPr dirty="0" sz="1100" spc="120">
                <a:solidFill>
                  <a:srgbClr val="191919"/>
                </a:solidFill>
                <a:latin typeface="Arial MT"/>
                <a:cs typeface="Arial MT"/>
              </a:rPr>
              <a:t> 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codes</a:t>
            </a:r>
            <a:r>
              <a:rPr dirty="0" sz="1100" spc="-1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using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LabelEncoder,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trained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on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reference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dataset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(df).</a:t>
            </a:r>
            <a:endParaRPr sz="1100">
              <a:latin typeface="Arial MT"/>
              <a:cs typeface="Arial MT"/>
            </a:endParaRPr>
          </a:p>
          <a:p>
            <a:pPr marL="12700" marR="28575" indent="-1905">
              <a:lnSpc>
                <a:spcPct val="110000"/>
              </a:lnSpc>
              <a:spcBef>
                <a:spcPts val="120"/>
              </a:spcBef>
              <a:buSzPct val="90909"/>
              <a:buFont typeface="Arial MT"/>
              <a:buAutoNum type="arabicPeriod" startAt="3"/>
              <a:tabLst>
                <a:tab pos="128270" algn="l"/>
              </a:tabLst>
            </a:pP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	</a:t>
            </a: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Feature</a:t>
            </a:r>
            <a:r>
              <a:rPr dirty="0" sz="1100" spc="-2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191919"/>
                </a:solidFill>
                <a:latin typeface="Arial"/>
                <a:cs typeface="Arial"/>
              </a:rPr>
              <a:t>Vector</a:t>
            </a:r>
            <a:r>
              <a:rPr dirty="0" sz="1100" spc="-2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191919"/>
                </a:solidFill>
                <a:latin typeface="Arial"/>
                <a:cs typeface="Arial"/>
              </a:rPr>
              <a:t>Construction:</a:t>
            </a:r>
            <a:r>
              <a:rPr dirty="0" sz="11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Combines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all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features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into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structured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NumPy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array</a:t>
            </a:r>
            <a:r>
              <a:rPr dirty="0" sz="1100" spc="114">
                <a:solidFill>
                  <a:srgbClr val="191919"/>
                </a:solidFill>
                <a:latin typeface="Arial MT"/>
                <a:cs typeface="Arial MT"/>
              </a:rPr>
              <a:t> 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matching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model’s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expected</a:t>
            </a:r>
            <a:r>
              <a:rPr dirty="0" sz="1100" spc="-4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input.</a:t>
            </a:r>
            <a:endParaRPr sz="1100">
              <a:latin typeface="Arial MT"/>
              <a:cs typeface="Arial MT"/>
            </a:endParaRPr>
          </a:p>
          <a:p>
            <a:pPr marL="128270" indent="-117475">
              <a:lnSpc>
                <a:spcPct val="100000"/>
              </a:lnSpc>
              <a:spcBef>
                <a:spcPts val="130"/>
              </a:spcBef>
              <a:buSzPct val="90909"/>
              <a:buFont typeface="Arial MT"/>
              <a:buAutoNum type="arabicPeriod" startAt="3"/>
              <a:tabLst>
                <a:tab pos="128270" algn="l"/>
              </a:tabLst>
            </a:pP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Scaling:</a:t>
            </a:r>
            <a:r>
              <a:rPr dirty="0" sz="1100" spc="-15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Applies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 pre-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trained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scalers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(e.g.,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 StandardScaler)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if</a:t>
            </a:r>
            <a:r>
              <a:rPr dirty="0" sz="1100" spc="-1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needed</a:t>
            </a:r>
            <a:endParaRPr sz="1100">
              <a:latin typeface="Arial MT"/>
              <a:cs typeface="Arial MT"/>
            </a:endParaRPr>
          </a:p>
          <a:p>
            <a:pPr marL="128270" indent="-117475">
              <a:lnSpc>
                <a:spcPct val="100000"/>
              </a:lnSpc>
              <a:spcBef>
                <a:spcPts val="200"/>
              </a:spcBef>
              <a:buSzPct val="90909"/>
              <a:buFont typeface="Arial MT"/>
              <a:buAutoNum type="arabicPeriod" startAt="3"/>
              <a:tabLst>
                <a:tab pos="128270" algn="l"/>
              </a:tabLst>
            </a:pPr>
            <a:r>
              <a:rPr dirty="0" sz="1100" b="1">
                <a:solidFill>
                  <a:srgbClr val="191919"/>
                </a:solidFill>
                <a:latin typeface="Arial"/>
                <a:cs typeface="Arial"/>
              </a:rPr>
              <a:t>Prediction:</a:t>
            </a:r>
            <a:r>
              <a:rPr dirty="0" sz="1100" spc="-2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model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predicts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whether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the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student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will</a:t>
            </a:r>
            <a:r>
              <a:rPr dirty="0" sz="1100" spc="-1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drop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out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(1)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or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continue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(0).</a:t>
            </a:r>
            <a:endParaRPr sz="1100">
              <a:latin typeface="Arial MT"/>
              <a:cs typeface="Arial MT"/>
            </a:endParaRPr>
          </a:p>
          <a:p>
            <a:pPr marL="12700" marR="36830" indent="-1905">
              <a:lnSpc>
                <a:spcPct val="110000"/>
              </a:lnSpc>
              <a:spcBef>
                <a:spcPts val="65"/>
              </a:spcBef>
              <a:buSzPct val="90909"/>
              <a:buFont typeface="Arial MT"/>
              <a:buAutoNum type="arabicPeriod" startAt="3"/>
              <a:tabLst>
                <a:tab pos="128270" algn="l"/>
              </a:tabLst>
            </a:pPr>
            <a:r>
              <a:rPr dirty="0" sz="1100" spc="-10" b="1">
                <a:solidFill>
                  <a:srgbClr val="191919"/>
                </a:solidFill>
                <a:latin typeface="Arial"/>
                <a:cs typeface="Arial"/>
              </a:rPr>
              <a:t>	</a:t>
            </a:r>
            <a:r>
              <a:rPr dirty="0" sz="1100" spc="-10" b="1">
                <a:solidFill>
                  <a:srgbClr val="191919"/>
                </a:solidFill>
                <a:latin typeface="Arial"/>
                <a:cs typeface="Arial"/>
              </a:rPr>
              <a:t>Recommendations:</a:t>
            </a:r>
            <a:r>
              <a:rPr dirty="0" sz="1100" spc="-30" b="1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If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dropout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is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predicted,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it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suggests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supportive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actions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like</a:t>
            </a:r>
            <a:r>
              <a:rPr dirty="0" sz="1100" spc="120">
                <a:solidFill>
                  <a:srgbClr val="191919"/>
                </a:solidFill>
                <a:latin typeface="Arial MT"/>
                <a:cs typeface="Arial MT"/>
              </a:rPr>
              <a:t> 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academic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help,</a:t>
            </a:r>
            <a:r>
              <a:rPr dirty="0" sz="1100" spc="-2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counseling,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or</a:t>
            </a:r>
            <a:r>
              <a:rPr dirty="0" sz="1100" spc="-30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191919"/>
                </a:solidFill>
                <a:latin typeface="Arial MT"/>
                <a:cs typeface="Arial MT"/>
              </a:rPr>
              <a:t>engagement</a:t>
            </a:r>
            <a:r>
              <a:rPr dirty="0" sz="1100" spc="-25">
                <a:solidFill>
                  <a:srgbClr val="191919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191919"/>
                </a:solidFill>
                <a:latin typeface="Arial MT"/>
                <a:cs typeface="Arial MT"/>
              </a:rPr>
              <a:t>boosts.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975" y="45600"/>
            <a:ext cx="4838699" cy="48386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1950" y="814250"/>
            <a:ext cx="5861685" cy="102933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dirty="0" sz="13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Standardizing</a:t>
            </a:r>
            <a:r>
              <a:rPr dirty="0" sz="13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Column</a:t>
            </a:r>
            <a:r>
              <a:rPr dirty="0" sz="13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Names</a:t>
            </a:r>
            <a:r>
              <a:rPr dirty="0" sz="13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300" spc="-5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2000"/>
              </a:lnSpc>
              <a:spcBef>
                <a:spcPts val="210"/>
              </a:spcBef>
            </a:pPr>
            <a:r>
              <a:rPr dirty="0" sz="1200" spc="-65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maintain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consistency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improve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code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readability,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all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column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names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were </a:t>
            </a:r>
            <a:r>
              <a:rPr dirty="0" sz="1200">
                <a:latin typeface="Arial MT"/>
                <a:cs typeface="Arial MT"/>
              </a:rPr>
              <a:t>reformatted.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removed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whitespace,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converted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all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names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lowercase,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replaced </a:t>
            </a:r>
            <a:r>
              <a:rPr dirty="0" sz="1200">
                <a:latin typeface="Arial MT"/>
                <a:cs typeface="Arial MT"/>
              </a:rPr>
              <a:t>spaces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underscores.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This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uniform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naming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convention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made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dataset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easier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to </a:t>
            </a:r>
            <a:r>
              <a:rPr dirty="0" sz="1200">
                <a:latin typeface="Arial MT"/>
                <a:cs typeface="Arial MT"/>
              </a:rPr>
              <a:t>work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during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processing.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1950" y="2763091"/>
            <a:ext cx="5685790" cy="102933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2.</a:t>
            </a:r>
            <a:r>
              <a:rPr dirty="0" sz="13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Handling</a:t>
            </a:r>
            <a:r>
              <a:rPr dirty="0" sz="13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Date</a:t>
            </a:r>
            <a:r>
              <a:rPr dirty="0" sz="13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Formats</a:t>
            </a:r>
            <a:r>
              <a:rPr dirty="0" sz="13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300" spc="-5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2000"/>
              </a:lnSpc>
              <a:spcBef>
                <a:spcPts val="210"/>
              </a:spcBef>
            </a:pP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9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significant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portion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dataset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involved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time-</a:t>
            </a:r>
            <a:r>
              <a:rPr dirty="0" sz="1200">
                <a:latin typeface="Arial MT"/>
                <a:cs typeface="Arial MT"/>
              </a:rPr>
              <a:t>based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such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sign-</a:t>
            </a:r>
            <a:r>
              <a:rPr dirty="0" sz="1200">
                <a:latin typeface="Arial MT"/>
                <a:cs typeface="Arial MT"/>
              </a:rPr>
              <a:t>up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dates, </a:t>
            </a:r>
            <a:r>
              <a:rPr dirty="0" sz="1200">
                <a:latin typeface="Arial MT"/>
                <a:cs typeface="Arial MT"/>
              </a:rPr>
              <a:t>birthdates,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course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start/end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dates.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These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were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originally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stored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strings.</a:t>
            </a:r>
            <a:r>
              <a:rPr dirty="0" sz="1200" spc="-25">
                <a:latin typeface="Arial MT"/>
                <a:cs typeface="Arial MT"/>
              </a:rPr>
              <a:t> We </a:t>
            </a:r>
            <a:r>
              <a:rPr dirty="0" sz="1200">
                <a:latin typeface="Arial MT"/>
                <a:cs typeface="Arial MT"/>
              </a:rPr>
              <a:t>converted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all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relevant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columns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proper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datetime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formats.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This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allowed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accurate </a:t>
            </a:r>
            <a:r>
              <a:rPr dirty="0" sz="1200">
                <a:latin typeface="Arial MT"/>
                <a:cs typeface="Arial MT"/>
              </a:rPr>
              <a:t>computations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such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age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calculation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duration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analysis.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724" y="3794200"/>
            <a:ext cx="5380874" cy="8398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125" y="2075050"/>
            <a:ext cx="4687076" cy="47577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025" y="86675"/>
            <a:ext cx="5921135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23" y="833448"/>
            <a:ext cx="7231975" cy="328124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675" y="600909"/>
            <a:ext cx="6478274" cy="293927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025" y="527375"/>
            <a:ext cx="7638874" cy="224867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38850" y="190166"/>
            <a:ext cx="4737100" cy="37420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09880">
              <a:lnSpc>
                <a:spcPct val="114999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graph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shows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predicted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dropout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probability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of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0.63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(63%)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50">
                <a:latin typeface="Arial MT"/>
                <a:cs typeface="Arial MT"/>
              </a:rPr>
              <a:t>a </a:t>
            </a:r>
            <a:r>
              <a:rPr dirty="0" sz="1100" spc="-10">
                <a:latin typeface="Arial MT"/>
                <a:cs typeface="Arial MT"/>
              </a:rPr>
              <a:t>student.</a:t>
            </a:r>
            <a:endParaRPr sz="1100">
              <a:latin typeface="Arial MT"/>
              <a:cs typeface="Arial MT"/>
            </a:endParaRPr>
          </a:p>
          <a:p>
            <a:pPr marL="95885" indent="-95250">
              <a:lnSpc>
                <a:spcPct val="100000"/>
              </a:lnSpc>
              <a:spcBef>
                <a:spcPts val="195"/>
              </a:spcBef>
              <a:buSzPct val="59090"/>
              <a:buFont typeface="Arial MT"/>
              <a:buChar char="●"/>
              <a:tabLst>
                <a:tab pos="95885" algn="l"/>
              </a:tabLst>
            </a:pPr>
            <a:r>
              <a:rPr dirty="0" sz="1100" b="1">
                <a:latin typeface="Arial"/>
                <a:cs typeface="Arial"/>
              </a:rPr>
              <a:t>Moderate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to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High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Risk</a:t>
            </a:r>
            <a:r>
              <a:rPr dirty="0" sz="1100">
                <a:latin typeface="Arial MT"/>
                <a:cs typeface="Arial MT"/>
              </a:rPr>
              <a:t>: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There's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63%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chance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student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drop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out</a:t>
            </a:r>
            <a:r>
              <a:rPr dirty="0" sz="1100" spc="-2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 sz="1100" spc="-490">
                <a:latin typeface="Arial MT"/>
                <a:cs typeface="Arial MT"/>
              </a:rPr>
              <a:t>●</a:t>
            </a:r>
            <a:endParaRPr sz="1100">
              <a:latin typeface="Arial MT"/>
              <a:cs typeface="Arial MT"/>
            </a:endParaRPr>
          </a:p>
          <a:p>
            <a:pPr marL="12700" marR="305435" indent="-12065">
              <a:lnSpc>
                <a:spcPct val="110000"/>
              </a:lnSpc>
              <a:spcBef>
                <a:spcPts val="65"/>
              </a:spcBef>
              <a:buSzPct val="59090"/>
              <a:buFont typeface="Arial MT"/>
              <a:buChar char="●"/>
              <a:tabLst>
                <a:tab pos="95885" algn="l"/>
              </a:tabLst>
            </a:pPr>
            <a:r>
              <a:rPr dirty="0" sz="1100" b="1">
                <a:latin typeface="Arial"/>
                <a:cs typeface="Arial"/>
              </a:rPr>
              <a:t>	</a:t>
            </a:r>
            <a:r>
              <a:rPr dirty="0" sz="1100" b="1">
                <a:latin typeface="Arial"/>
                <a:cs typeface="Arial"/>
              </a:rPr>
              <a:t>Action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Needed</a:t>
            </a:r>
            <a:r>
              <a:rPr dirty="0" sz="1100" spc="-10">
                <a:latin typeface="Arial MT"/>
                <a:cs typeface="Arial MT"/>
              </a:rPr>
              <a:t>: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student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should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monitored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closely</a:t>
            </a:r>
            <a:r>
              <a:rPr dirty="0" sz="1100">
                <a:latin typeface="Arial MT"/>
                <a:cs typeface="Arial MT"/>
              </a:rPr>
              <a:t>.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Consider </a:t>
            </a:r>
            <a:r>
              <a:rPr dirty="0" sz="1100">
                <a:latin typeface="Arial MT"/>
                <a:cs typeface="Arial MT"/>
              </a:rPr>
              <a:t>interventions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like: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r>
              <a:rPr dirty="0" sz="1100" spc="-490">
                <a:latin typeface="Arial MT"/>
                <a:cs typeface="Arial MT"/>
              </a:rPr>
              <a:t>●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100" spc="-55">
                <a:latin typeface="Arial MT"/>
                <a:cs typeface="Arial MT"/>
              </a:rPr>
              <a:t>○Academic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 peer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support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100" spc="-490">
                <a:latin typeface="Arial MT"/>
                <a:cs typeface="Arial MT"/>
              </a:rPr>
              <a:t>○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100" spc="-50">
                <a:latin typeface="Arial MT"/>
                <a:cs typeface="Arial MT"/>
              </a:rPr>
              <a:t>○Motivation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boosting</a:t>
            </a:r>
            <a:r>
              <a:rPr dirty="0" sz="110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activities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100" spc="-490">
                <a:latin typeface="Arial MT"/>
                <a:cs typeface="Arial MT"/>
              </a:rPr>
              <a:t>○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100" spc="-50">
                <a:latin typeface="Arial MT"/>
                <a:cs typeface="Arial MT"/>
              </a:rPr>
              <a:t>○Counseling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check-</a:t>
            </a:r>
            <a:r>
              <a:rPr dirty="0" sz="1100" spc="-25">
                <a:latin typeface="Arial MT"/>
                <a:cs typeface="Arial MT"/>
              </a:rPr>
              <a:t>ins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r>
              <a:rPr dirty="0" sz="1100" b="1">
                <a:latin typeface="Arial"/>
                <a:cs typeface="Arial"/>
              </a:rPr>
              <a:t>Early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action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could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help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improve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retention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for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this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student.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0" b="1">
                <a:latin typeface="Arial"/>
                <a:cs typeface="Arial"/>
              </a:rPr>
              <a:t>Recommendation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System</a:t>
            </a:r>
            <a:endParaRPr sz="1100">
              <a:latin typeface="Arial"/>
              <a:cs typeface="Arial"/>
            </a:endParaRPr>
          </a:p>
          <a:p>
            <a:pPr marL="12700" marR="299085">
              <a:lnSpc>
                <a:spcPct val="116199"/>
              </a:lnSpc>
              <a:spcBef>
                <a:spcPts val="1145"/>
              </a:spcBef>
            </a:pPr>
            <a:r>
              <a:rPr dirty="0" sz="1100" spc="-10" b="1">
                <a:latin typeface="Arial"/>
                <a:cs typeface="Arial"/>
              </a:rPr>
              <a:t>LINK</a:t>
            </a:r>
            <a:r>
              <a:rPr dirty="0" sz="1400" spc="-10" b="1">
                <a:latin typeface="Arial"/>
                <a:cs typeface="Arial"/>
              </a:rPr>
              <a:t>:</a:t>
            </a:r>
            <a:r>
              <a:rPr dirty="0" u="sng" sz="900" spc="-10" b="1">
                <a:solidFill>
                  <a:srgbClr val="374655"/>
                </a:solidFill>
                <a:uFill>
                  <a:solidFill>
                    <a:srgbClr val="374655"/>
                  </a:solidFill>
                </a:uFill>
                <a:latin typeface="Arial"/>
                <a:cs typeface="Arial"/>
                <a:hlinkClick r:id="rId2"/>
              </a:rPr>
              <a:t>https://drive.google.com/file/d/1wpW9GNERpglzW4iKELeb9R1IjO_WTGS4/</a:t>
            </a:r>
            <a:r>
              <a:rPr dirty="0" sz="900" spc="-10" b="1">
                <a:solidFill>
                  <a:srgbClr val="374655"/>
                </a:solidFill>
                <a:latin typeface="Arial"/>
                <a:cs typeface="Arial"/>
              </a:rPr>
              <a:t> </a:t>
            </a:r>
            <a:r>
              <a:rPr dirty="0" u="sng" sz="900" spc="-10" b="1">
                <a:solidFill>
                  <a:srgbClr val="374655"/>
                </a:solidFill>
                <a:uFill>
                  <a:solidFill>
                    <a:srgbClr val="374655"/>
                  </a:solidFill>
                </a:uFill>
                <a:latin typeface="Arial"/>
                <a:cs typeface="Arial"/>
                <a:hlinkClick r:id="rId2"/>
              </a:rPr>
              <a:t>view?usp=sharing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200" y="551195"/>
            <a:ext cx="2207260" cy="223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 b="0">
                <a:solidFill>
                  <a:srgbClr val="FF0000"/>
                </a:solidFill>
                <a:latin typeface="Arial MT"/>
                <a:cs typeface="Arial MT"/>
              </a:rPr>
              <a:t>3.</a:t>
            </a:r>
            <a:r>
              <a:rPr dirty="0" sz="1300" spc="-10">
                <a:solidFill>
                  <a:srgbClr val="FF0000"/>
                </a:solidFill>
              </a:rPr>
              <a:t>Cleaning</a:t>
            </a:r>
            <a:r>
              <a:rPr dirty="0" sz="1300" spc="-55">
                <a:solidFill>
                  <a:srgbClr val="FF0000"/>
                </a:solidFill>
              </a:rPr>
              <a:t> </a:t>
            </a:r>
            <a:r>
              <a:rPr dirty="0" sz="1300">
                <a:solidFill>
                  <a:srgbClr val="FF0000"/>
                </a:solidFill>
              </a:rPr>
              <a:t>Gender</a:t>
            </a:r>
            <a:r>
              <a:rPr dirty="0" sz="1300" spc="-55">
                <a:solidFill>
                  <a:srgbClr val="FF0000"/>
                </a:solidFill>
              </a:rPr>
              <a:t> </a:t>
            </a:r>
            <a:r>
              <a:rPr dirty="0" sz="1300" spc="-10">
                <a:solidFill>
                  <a:srgbClr val="FF0000"/>
                </a:solidFill>
              </a:rPr>
              <a:t>Values</a:t>
            </a:r>
            <a:r>
              <a:rPr dirty="0" sz="1300" spc="-50">
                <a:solidFill>
                  <a:srgbClr val="FF0000"/>
                </a:solidFill>
              </a:rPr>
              <a:t> </a:t>
            </a:r>
            <a:r>
              <a:rPr dirty="0" sz="1300" spc="-10">
                <a:solidFill>
                  <a:srgbClr val="FF0000"/>
                </a:solidFill>
              </a:rPr>
              <a:t>-</a:t>
            </a:r>
            <a:r>
              <a:rPr dirty="0" sz="1300" spc="-50">
                <a:solidFill>
                  <a:srgbClr val="FF0000"/>
                </a:solidFill>
              </a:rPr>
              <a:t>-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63200" y="752110"/>
            <a:ext cx="7464425" cy="128143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315"/>
              </a:spcBef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gender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column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inconsistent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entries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like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"F",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"fem",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"Male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".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These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values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were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normalized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either</a:t>
            </a:r>
            <a:endParaRPr sz="1200">
              <a:latin typeface="Arial MT"/>
              <a:cs typeface="Arial MT"/>
            </a:endParaRPr>
          </a:p>
          <a:p>
            <a:pPr marL="24765">
              <a:lnSpc>
                <a:spcPct val="100000"/>
              </a:lnSpc>
              <a:spcBef>
                <a:spcPts val="215"/>
              </a:spcBef>
            </a:pPr>
            <a:r>
              <a:rPr dirty="0" sz="1000">
                <a:latin typeface="Arial MT"/>
                <a:cs typeface="Arial MT"/>
              </a:rPr>
              <a:t>male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female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ensuring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consistency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demographic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analysis.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300" spc="-10">
                <a:solidFill>
                  <a:srgbClr val="FF0000"/>
                </a:solidFill>
                <a:latin typeface="Arial MT"/>
                <a:cs typeface="Arial MT"/>
              </a:rPr>
              <a:t>4.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Removing</a:t>
            </a:r>
            <a:r>
              <a:rPr dirty="0" sz="13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Duplicates</a:t>
            </a:r>
            <a:r>
              <a:rPr dirty="0" sz="13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300" spc="-5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  <a:p>
            <a:pPr marL="24765" marR="5080">
              <a:lnSpc>
                <a:spcPct val="102000"/>
              </a:lnSpc>
              <a:spcBef>
                <a:spcPts val="209"/>
              </a:spcBef>
            </a:pPr>
            <a:r>
              <a:rPr dirty="0" sz="1200">
                <a:latin typeface="Arial MT"/>
                <a:cs typeface="Arial MT"/>
              </a:rPr>
              <a:t>We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checked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eliminated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duplicate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records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prevent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redundant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entries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skewing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any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analysis.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This </a:t>
            </a:r>
            <a:r>
              <a:rPr dirty="0" sz="1200">
                <a:latin typeface="Arial MT"/>
                <a:cs typeface="Arial MT"/>
              </a:rPr>
              <a:t>step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helped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maintain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integrity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dataset.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100" y="2230123"/>
            <a:ext cx="5614424" cy="13276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925" y="600495"/>
            <a:ext cx="1885950" cy="223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 b="0">
                <a:solidFill>
                  <a:srgbClr val="FF0000"/>
                </a:solidFill>
                <a:latin typeface="Arial MT"/>
                <a:cs typeface="Arial MT"/>
              </a:rPr>
              <a:t>5.</a:t>
            </a:r>
            <a:r>
              <a:rPr dirty="0" sz="1300" spc="-10">
                <a:solidFill>
                  <a:srgbClr val="FF0000"/>
                </a:solidFill>
              </a:rPr>
              <a:t>Deriving</a:t>
            </a:r>
            <a:r>
              <a:rPr dirty="0" sz="1300" spc="-40">
                <a:solidFill>
                  <a:srgbClr val="FF0000"/>
                </a:solidFill>
              </a:rPr>
              <a:t> </a:t>
            </a:r>
            <a:r>
              <a:rPr dirty="0" sz="1300">
                <a:solidFill>
                  <a:srgbClr val="FF0000"/>
                </a:solidFill>
              </a:rPr>
              <a:t>New</a:t>
            </a:r>
            <a:r>
              <a:rPr dirty="0" sz="1300" spc="-40">
                <a:solidFill>
                  <a:srgbClr val="FF0000"/>
                </a:solidFill>
              </a:rPr>
              <a:t> </a:t>
            </a:r>
            <a:r>
              <a:rPr dirty="0" sz="1300">
                <a:solidFill>
                  <a:srgbClr val="FF0000"/>
                </a:solidFill>
              </a:rPr>
              <a:t>Fields</a:t>
            </a:r>
            <a:r>
              <a:rPr dirty="0" sz="1300" spc="-40">
                <a:solidFill>
                  <a:srgbClr val="FF0000"/>
                </a:solidFill>
              </a:rPr>
              <a:t> </a:t>
            </a:r>
            <a:r>
              <a:rPr dirty="0" sz="1300" spc="-10">
                <a:solidFill>
                  <a:srgbClr val="FF0000"/>
                </a:solidFill>
              </a:rPr>
              <a:t>-</a:t>
            </a:r>
            <a:r>
              <a:rPr dirty="0" sz="1300" spc="-50">
                <a:solidFill>
                  <a:srgbClr val="FF0000"/>
                </a:solidFill>
              </a:rPr>
              <a:t>-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24925" y="801410"/>
            <a:ext cx="7266305" cy="1053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120900" indent="12700">
              <a:lnSpc>
                <a:spcPct val="114999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Several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new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columns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were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added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extract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more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insight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existing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data: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b="1">
                <a:latin typeface="Arial"/>
                <a:cs typeface="Arial"/>
              </a:rPr>
              <a:t>Age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was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computed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based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birth.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200" spc="-10">
                <a:latin typeface="Arial MT"/>
                <a:cs typeface="Arial MT"/>
              </a:rPr>
              <a:t>l</a:t>
            </a:r>
            <a:r>
              <a:rPr dirty="0" sz="1200" spc="-10" b="1">
                <a:latin typeface="Arial"/>
                <a:cs typeface="Arial"/>
              </a:rPr>
              <a:t>Sign-</a:t>
            </a:r>
            <a:r>
              <a:rPr dirty="0" sz="1200" b="1">
                <a:latin typeface="Arial"/>
                <a:cs typeface="Arial"/>
              </a:rPr>
              <a:t>up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date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month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were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extracted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timestamp.</a:t>
            </a:r>
            <a:endParaRPr sz="1200">
              <a:latin typeface="Arial MT"/>
              <a:cs typeface="Arial MT"/>
            </a:endParaRPr>
          </a:p>
          <a:p>
            <a:pPr marL="24765" marR="5080">
              <a:lnSpc>
                <a:spcPct val="102000"/>
              </a:lnSpc>
              <a:spcBef>
                <a:spcPts val="185"/>
              </a:spcBef>
            </a:pPr>
            <a:r>
              <a:rPr dirty="0" sz="1200" spc="-10">
                <a:latin typeface="Arial MT"/>
                <a:cs typeface="Arial MT"/>
              </a:rPr>
              <a:t>--</a:t>
            </a:r>
            <a:r>
              <a:rPr dirty="0" sz="1200">
                <a:latin typeface="Arial MT"/>
                <a:cs typeface="Arial MT"/>
              </a:rPr>
              <a:t>-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These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transformations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helped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enrich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dataset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features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more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suitable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exploratory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analysis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 spc="-10">
                <a:latin typeface="Arial MT"/>
                <a:cs typeface="Arial MT"/>
              </a:rPr>
              <a:t>modeling.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7625" y="2931526"/>
            <a:ext cx="7449184" cy="65595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6.</a:t>
            </a:r>
            <a:r>
              <a:rPr dirty="0" sz="13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Index</a:t>
            </a:r>
            <a:r>
              <a:rPr dirty="0" sz="13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Reset</a:t>
            </a:r>
            <a:r>
              <a:rPr dirty="0" sz="13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dirty="0" sz="13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dirty="0" sz="13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0000"/>
                </a:solidFill>
                <a:latin typeface="Arial"/>
                <a:cs typeface="Arial"/>
              </a:rPr>
              <a:t>Export</a:t>
            </a:r>
            <a:r>
              <a:rPr dirty="0" sz="13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300" spc="-5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2000"/>
              </a:lnSpc>
              <a:spcBef>
                <a:spcPts val="210"/>
              </a:spcBef>
            </a:pPr>
            <a:r>
              <a:rPr dirty="0" sz="1200">
                <a:latin typeface="Arial MT"/>
                <a:cs typeface="Arial MT"/>
              </a:rPr>
              <a:t>After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cleaning,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reset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dataframe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index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tidy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structure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exported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cleaned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version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CSV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file </a:t>
            </a:r>
            <a:r>
              <a:rPr dirty="0" sz="1200">
                <a:latin typeface="Arial MT"/>
                <a:cs typeface="Arial MT"/>
              </a:rPr>
              <a:t>(</a:t>
            </a:r>
            <a:r>
              <a:rPr dirty="0" sz="1000">
                <a:latin typeface="Arial MT"/>
                <a:cs typeface="Arial MT"/>
              </a:rPr>
              <a:t>cleaned_slu_data.csv</a:t>
            </a:r>
            <a:r>
              <a:rPr dirty="0" sz="1200">
                <a:latin typeface="Arial MT"/>
                <a:cs typeface="Arial MT"/>
              </a:rPr>
              <a:t>)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future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use.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00" y="2177375"/>
            <a:ext cx="6285775" cy="5122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4702" y="3664550"/>
            <a:ext cx="5520174" cy="881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2275" y="527121"/>
            <a:ext cx="1658620" cy="610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9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Final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Cleaned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Dataset: </a:t>
            </a:r>
            <a:r>
              <a:rPr dirty="0" sz="1200" b="1">
                <a:latin typeface="Arial"/>
                <a:cs typeface="Arial"/>
              </a:rPr>
              <a:t>Rows: </a:t>
            </a:r>
            <a:r>
              <a:rPr dirty="0" sz="1200" spc="-10">
                <a:latin typeface="Arial MT"/>
                <a:cs typeface="Arial MT"/>
              </a:rPr>
              <a:t>8,558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200" b="1">
                <a:latin typeface="Arial"/>
                <a:cs typeface="Arial"/>
              </a:rPr>
              <a:t>Columns: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spc="-25">
                <a:latin typeface="Arial MT"/>
                <a:cs typeface="Arial MT"/>
              </a:rPr>
              <a:t>19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149" y="1363925"/>
            <a:ext cx="5013025" cy="3779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7465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data isnights.pptx</dc:title>
  <dcterms:created xsi:type="dcterms:W3CDTF">2025-07-10T07:54:03Z</dcterms:created>
  <dcterms:modified xsi:type="dcterms:W3CDTF">2025-07-10T07:54:03Z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2025-07-10T00:00:00Z</vt:filetime>
  </property>
  <property fmtid="{D5CDD505-2E9C-101B-9397-08002B2CF9AE}" pid="3" name="Creator">
    <vt:lpwstr>Google</vt:lpwstr>
  </property>
  <property fmtid="{D5CDD505-2E9C-101B-9397-08002B2CF9AE}" pid="4" name="LastSaved">
    <vt:filetime>2025-07-10T00:00:00Z</vt:filetime>
  </property>
</Properties>
</file>